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handoutMasterIdLst>
    <p:handoutMasterId r:id="rId48"/>
  </p:handoutMasterIdLst>
  <p:sldIdLst>
    <p:sldId id="256" r:id="rId2"/>
    <p:sldId id="267" r:id="rId3"/>
    <p:sldId id="382" r:id="rId4"/>
    <p:sldId id="383" r:id="rId5"/>
    <p:sldId id="279" r:id="rId6"/>
    <p:sldId id="380" r:id="rId7"/>
    <p:sldId id="381" r:id="rId8"/>
    <p:sldId id="384" r:id="rId9"/>
    <p:sldId id="278" r:id="rId10"/>
    <p:sldId id="377" r:id="rId11"/>
    <p:sldId id="379" r:id="rId12"/>
    <p:sldId id="280" r:id="rId13"/>
    <p:sldId id="349" r:id="rId14"/>
    <p:sldId id="281" r:id="rId15"/>
    <p:sldId id="350" r:id="rId16"/>
    <p:sldId id="351" r:id="rId17"/>
    <p:sldId id="282" r:id="rId18"/>
    <p:sldId id="283" r:id="rId19"/>
    <p:sldId id="352" r:id="rId20"/>
    <p:sldId id="353" r:id="rId21"/>
    <p:sldId id="354" r:id="rId22"/>
    <p:sldId id="355" r:id="rId23"/>
    <p:sldId id="356" r:id="rId24"/>
    <p:sldId id="357" r:id="rId25"/>
    <p:sldId id="358" r:id="rId26"/>
    <p:sldId id="359" r:id="rId27"/>
    <p:sldId id="360" r:id="rId28"/>
    <p:sldId id="361" r:id="rId29"/>
    <p:sldId id="362" r:id="rId30"/>
    <p:sldId id="363" r:id="rId31"/>
    <p:sldId id="364" r:id="rId32"/>
    <p:sldId id="378" r:id="rId33"/>
    <p:sldId id="365" r:id="rId34"/>
    <p:sldId id="366" r:id="rId35"/>
    <p:sldId id="367" r:id="rId36"/>
    <p:sldId id="368" r:id="rId37"/>
    <p:sldId id="369" r:id="rId38"/>
    <p:sldId id="370" r:id="rId39"/>
    <p:sldId id="371" r:id="rId40"/>
    <p:sldId id="372" r:id="rId41"/>
    <p:sldId id="373" r:id="rId42"/>
    <p:sldId id="374" r:id="rId43"/>
    <p:sldId id="375" r:id="rId44"/>
    <p:sldId id="376" r:id="rId45"/>
    <p:sldId id="285" r:id="rId46"/>
  </p:sldIdLst>
  <p:sldSz cx="12192000" cy="6858000"/>
  <p:notesSz cx="6858000" cy="9144000"/>
  <p:custDataLst>
    <p:tags r:id="rId4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355"/>
    <a:srgbClr val="F8E0E0"/>
    <a:srgbClr val="F5D3D3"/>
    <a:srgbClr val="F4E2D4"/>
    <a:srgbClr val="FFD54F"/>
    <a:srgbClr val="F272A3"/>
    <a:srgbClr val="F56573"/>
    <a:srgbClr val="F44E5E"/>
    <a:srgbClr val="CD4F61"/>
    <a:srgbClr val="4B5E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61" autoAdjust="0"/>
    <p:restoredTop sz="94660"/>
  </p:normalViewPr>
  <p:slideViewPr>
    <p:cSldViewPr snapToGrid="0">
      <p:cViewPr varScale="1">
        <p:scale>
          <a:sx n="86" d="100"/>
          <a:sy n="86" d="100"/>
        </p:scale>
        <p:origin x="76" y="296"/>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BF37F24C-DE5E-4220-B290-67F56807CAE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ltLang="zh-CN"/>
              <a:t>1</a:t>
            </a:r>
            <a:endParaRPr lang="zh-CN" altLang="en-US"/>
          </a:p>
        </p:txBody>
      </p:sp>
      <p:sp>
        <p:nvSpPr>
          <p:cNvPr id="3" name="日期占位符 2">
            <a:extLst>
              <a:ext uri="{FF2B5EF4-FFF2-40B4-BE49-F238E27FC236}">
                <a16:creationId xmlns:a16="http://schemas.microsoft.com/office/drawing/2014/main" id="{C7AFB82C-05A1-412D-AB7A-84F59B14614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D077D0-3B7C-4A6F-B171-446C22078B41}" type="datetime1">
              <a:rPr lang="zh-CN" altLang="en-US" smtClean="0"/>
              <a:t>2020/11/19</a:t>
            </a:fld>
            <a:endParaRPr lang="zh-CN" altLang="en-US"/>
          </a:p>
        </p:txBody>
      </p:sp>
      <p:sp>
        <p:nvSpPr>
          <p:cNvPr id="4" name="页脚占位符 3">
            <a:extLst>
              <a:ext uri="{FF2B5EF4-FFF2-40B4-BE49-F238E27FC236}">
                <a16:creationId xmlns:a16="http://schemas.microsoft.com/office/drawing/2014/main" id="{7336D563-4D11-4235-B536-7A60A80765C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5994AF67-CDAB-48D7-BEF4-3D4B9029065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3760C4-AF21-4189-B34D-1C9500D45617}" type="slidenum">
              <a:rPr lang="zh-CN" altLang="en-US" smtClean="0"/>
              <a:t>‹#›</a:t>
            </a:fld>
            <a:endParaRPr lang="zh-CN" altLang="en-US"/>
          </a:p>
        </p:txBody>
      </p:sp>
    </p:spTree>
    <p:extLst>
      <p:ext uri="{BB962C8B-B14F-4D97-AF65-F5344CB8AC3E}">
        <p14:creationId xmlns:p14="http://schemas.microsoft.com/office/powerpoint/2010/main" val="254756407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ltLang="zh-CN"/>
              <a:t>1</a:t>
            </a: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5C6266-C8A7-4BFE-B216-6997731BF124}" type="datetime1">
              <a:rPr lang="zh-CN" altLang="en-US" smtClean="0"/>
              <a:t>2020/11/19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E6FDB6-6D2B-46C1-9FA1-D82906A37C3A}" type="slidenum">
              <a:rPr lang="zh-CN" altLang="en-US" smtClean="0"/>
              <a:t>‹#›</a:t>
            </a:fld>
            <a:endParaRPr lang="zh-CN" altLang="en-US"/>
          </a:p>
        </p:txBody>
      </p:sp>
    </p:spTree>
    <p:extLst>
      <p:ext uri="{BB962C8B-B14F-4D97-AF65-F5344CB8AC3E}">
        <p14:creationId xmlns:p14="http://schemas.microsoft.com/office/powerpoint/2010/main" val="2184981559"/>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6" name="íṧlîḑe">
            <a:extLst>
              <a:ext uri="{FF2B5EF4-FFF2-40B4-BE49-F238E27FC236}">
                <a16:creationId xmlns:a16="http://schemas.microsoft.com/office/drawing/2014/main" id="{BFF6B5A1-F7CB-4D96-9FE6-7F38E0980667}"/>
              </a:ext>
            </a:extLst>
          </p:cNvPr>
          <p:cNvSpPr/>
          <p:nvPr userDrawn="1"/>
        </p:nvSpPr>
        <p:spPr>
          <a:xfrm>
            <a:off x="0" y="0"/>
            <a:ext cx="12192000" cy="6858000"/>
          </a:xfrm>
          <a:prstGeom prst="rect">
            <a:avLst/>
          </a:prstGeom>
          <a:gradFill flip="none" rotWithShape="1">
            <a:gsLst>
              <a:gs pos="38000">
                <a:schemeClr val="accent6"/>
              </a:gs>
              <a:gs pos="0">
                <a:schemeClr val="accent6"/>
              </a:gs>
              <a:gs pos="77000">
                <a:schemeClr val="accent1"/>
              </a:gs>
              <a:gs pos="97000">
                <a:schemeClr val="accent2"/>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sp>
        <p:nvSpPr>
          <p:cNvPr id="15" name="副标题 14">
            <a:extLst>
              <a:ext uri="{FF2B5EF4-FFF2-40B4-BE49-F238E27FC236}">
                <a16:creationId xmlns:a16="http://schemas.microsoft.com/office/drawing/2014/main" id="{9E148D40-0F83-49E8-8AEB-D4B6080BB72E}"/>
              </a:ext>
            </a:extLst>
          </p:cNvPr>
          <p:cNvSpPr>
            <a:spLocks noGrp="1"/>
          </p:cNvSpPr>
          <p:nvPr userDrawn="1">
            <p:ph type="subTitle" idx="1"/>
          </p:nvPr>
        </p:nvSpPr>
        <p:spPr>
          <a:xfrm>
            <a:off x="6482568" y="4562436"/>
            <a:ext cx="5036331" cy="446623"/>
          </a:xfrm>
          <a:prstGeom prst="rect">
            <a:avLst/>
          </a:prstGeom>
          <a:noFill/>
        </p:spPr>
        <p:txBody>
          <a:bodyPr anchor="ctr">
            <a:normAutofit/>
          </a:bodyPr>
          <a:lstStyle>
            <a:lvl1pPr marL="0" indent="0" algn="r">
              <a:buNone/>
              <a:defRPr sz="2000">
                <a:solidFill>
                  <a:schemeClr val="bg1"/>
                </a:solidFill>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sp>
        <p:nvSpPr>
          <p:cNvPr id="16" name="标题 15">
            <a:extLst>
              <a:ext uri="{FF2B5EF4-FFF2-40B4-BE49-F238E27FC236}">
                <a16:creationId xmlns:a16="http://schemas.microsoft.com/office/drawing/2014/main" id="{05524390-B5DF-46E6-8850-0AD8F358D80A}"/>
              </a:ext>
            </a:extLst>
          </p:cNvPr>
          <p:cNvSpPr>
            <a:spLocks noGrp="1"/>
          </p:cNvSpPr>
          <p:nvPr userDrawn="1">
            <p:ph type="ctrTitle" hasCustomPrompt="1"/>
          </p:nvPr>
        </p:nvSpPr>
        <p:spPr>
          <a:xfrm>
            <a:off x="6482568" y="1951107"/>
            <a:ext cx="5036331" cy="2497938"/>
          </a:xfrm>
          <a:prstGeom prst="rect">
            <a:avLst/>
          </a:prstGeom>
        </p:spPr>
        <p:txBody>
          <a:bodyPr anchor="b">
            <a:normAutofit/>
          </a:bodyPr>
          <a:lstStyle>
            <a:lvl1pPr algn="r">
              <a:defRPr sz="4000">
                <a:solidFill>
                  <a:schemeClr val="bg1"/>
                </a:solidFill>
              </a:defRPr>
            </a:lvl1pPr>
          </a:lstStyle>
          <a:p>
            <a:r>
              <a:rPr lang="en-US" dirty="0"/>
              <a:t>Click to edit Master title style</a:t>
            </a:r>
            <a:endParaRPr lang="zh-CN" altLang="en-US" dirty="0"/>
          </a:p>
        </p:txBody>
      </p:sp>
      <p:sp>
        <p:nvSpPr>
          <p:cNvPr id="17" name="文本占位符 16">
            <a:extLst>
              <a:ext uri="{FF2B5EF4-FFF2-40B4-BE49-F238E27FC236}">
                <a16:creationId xmlns:a16="http://schemas.microsoft.com/office/drawing/2014/main" id="{8C798132-20E9-43D5-B1B9-5852E3A836DB}"/>
              </a:ext>
            </a:extLst>
          </p:cNvPr>
          <p:cNvSpPr>
            <a:spLocks noGrp="1"/>
          </p:cNvSpPr>
          <p:nvPr userDrawn="1">
            <p:ph type="body" sz="quarter" idx="10" hasCustomPrompt="1"/>
          </p:nvPr>
        </p:nvSpPr>
        <p:spPr>
          <a:xfrm>
            <a:off x="8963378" y="863836"/>
            <a:ext cx="2544058" cy="296271"/>
          </a:xfrm>
          <a:prstGeom prst="rect">
            <a:avLst/>
          </a:prstGeom>
          <a:gradFill>
            <a:gsLst>
              <a:gs pos="0">
                <a:schemeClr val="accent2"/>
              </a:gs>
              <a:gs pos="100000">
                <a:schemeClr val="accent1"/>
              </a:gs>
            </a:gsLst>
            <a:lin ang="5400000" scaled="1"/>
          </a:gradFill>
          <a:ln>
            <a:gradFill>
              <a:gsLst>
                <a:gs pos="0">
                  <a:schemeClr val="accent2"/>
                </a:gs>
                <a:gs pos="100000">
                  <a:schemeClr val="accent1">
                    <a:lumMod val="60000"/>
                    <a:lumOff val="40000"/>
                  </a:schemeClr>
                </a:gs>
              </a:gsLst>
              <a:lin ang="5400000" scaled="1"/>
            </a:gradFill>
          </a:ln>
        </p:spPr>
        <p:txBody>
          <a:bodyPr vert="horz" lIns="91440" tIns="45720" rIns="91440" bIns="45720" rtlCol="0" anchor="ctr">
            <a:noAutofit/>
          </a:bodyPr>
          <a:lstStyle>
            <a:lvl1pPr>
              <a:defRPr lang="en-US" altLang="zh-CN" sz="1500" b="0" dirty="0">
                <a:solidFill>
                  <a:schemeClr val="bg1"/>
                </a:solidFill>
              </a:defRPr>
            </a:lvl1pPr>
          </a:lstStyle>
          <a:p>
            <a:pPr marL="0" lvl="0" indent="0" algn="r">
              <a:buNone/>
            </a:pPr>
            <a:r>
              <a:rPr lang="en-US" altLang="zh-CN" dirty="0"/>
              <a:t>Signature</a:t>
            </a:r>
          </a:p>
        </p:txBody>
      </p:sp>
      <p:sp>
        <p:nvSpPr>
          <p:cNvPr id="18" name="文本占位符 17">
            <a:extLst>
              <a:ext uri="{FF2B5EF4-FFF2-40B4-BE49-F238E27FC236}">
                <a16:creationId xmlns:a16="http://schemas.microsoft.com/office/drawing/2014/main" id="{262E434A-447D-48C1-A0D7-7CE6FEA7BF82}"/>
              </a:ext>
            </a:extLst>
          </p:cNvPr>
          <p:cNvSpPr>
            <a:spLocks noGrp="1"/>
          </p:cNvSpPr>
          <p:nvPr userDrawn="1">
            <p:ph type="body" sz="quarter" idx="11" hasCustomPrompt="1"/>
          </p:nvPr>
        </p:nvSpPr>
        <p:spPr>
          <a:xfrm>
            <a:off x="8963378" y="1198207"/>
            <a:ext cx="2544058" cy="296271"/>
          </a:xfrm>
          <a:prstGeom prst="rect">
            <a:avLst/>
          </a:prstGeom>
          <a:ln>
            <a:gradFill>
              <a:gsLst>
                <a:gs pos="0">
                  <a:schemeClr val="accent2"/>
                </a:gs>
                <a:gs pos="100000">
                  <a:schemeClr val="accent1">
                    <a:lumMod val="60000"/>
                    <a:lumOff val="40000"/>
                  </a:schemeClr>
                </a:gs>
              </a:gsLst>
              <a:lin ang="5400000" scaled="1"/>
            </a:gradFill>
          </a:ln>
        </p:spPr>
        <p:txBody>
          <a:bodyPr vert="horz" lIns="91440" tIns="45720" rIns="91440" bIns="45720" rtlCol="0" anchor="ctr">
            <a:noAutofit/>
          </a:bodyPr>
          <a:lstStyle>
            <a:lvl1pPr>
              <a:defRPr lang="zh-CN" altLang="en-US" sz="1500" b="0" dirty="0">
                <a:solidFill>
                  <a:schemeClr val="bg1"/>
                </a:solidFill>
              </a:defRPr>
            </a:lvl1pPr>
          </a:lstStyle>
          <a:p>
            <a:pPr marL="0" lvl="0" indent="0" algn="r">
              <a:buNone/>
            </a:pPr>
            <a:r>
              <a:rPr lang="en-US" altLang="zh-CN" dirty="0"/>
              <a:t>Date</a:t>
            </a:r>
            <a:endParaRPr lang="zh-CN" altLang="en-US" dirty="0"/>
          </a:p>
        </p:txBody>
      </p:sp>
      <p:grpSp>
        <p:nvGrpSpPr>
          <p:cNvPr id="8" name="组合 7">
            <a:extLst>
              <a:ext uri="{FF2B5EF4-FFF2-40B4-BE49-F238E27FC236}">
                <a16:creationId xmlns:a16="http://schemas.microsoft.com/office/drawing/2014/main" id="{7BE2A958-1C12-4E12-A7A9-8EAB8BD93A3C}"/>
              </a:ext>
            </a:extLst>
          </p:cNvPr>
          <p:cNvGrpSpPr/>
          <p:nvPr userDrawn="1"/>
        </p:nvGrpSpPr>
        <p:grpSpPr>
          <a:xfrm>
            <a:off x="469693" y="863836"/>
            <a:ext cx="5626307" cy="5308600"/>
            <a:chOff x="469693" y="863836"/>
            <a:chExt cx="5626307" cy="5308600"/>
          </a:xfrm>
        </p:grpSpPr>
        <p:sp>
          <p:nvSpPr>
            <p:cNvPr id="9" name="ïSḷide">
              <a:extLst>
                <a:ext uri="{FF2B5EF4-FFF2-40B4-BE49-F238E27FC236}">
                  <a16:creationId xmlns:a16="http://schemas.microsoft.com/office/drawing/2014/main" id="{27FCAFBA-C73E-4D88-9810-CB684E36E66C}"/>
                </a:ext>
              </a:extLst>
            </p:cNvPr>
            <p:cNvSpPr/>
            <p:nvPr userDrawn="1"/>
          </p:nvSpPr>
          <p:spPr>
            <a:xfrm rot="19598782">
              <a:off x="469693" y="4569572"/>
              <a:ext cx="1446087" cy="45719"/>
            </a:xfrm>
            <a:prstGeom prst="roundRect">
              <a:avLst>
                <a:gd name="adj" fmla="val 50000"/>
              </a:avLst>
            </a:prstGeom>
            <a:gradFill flip="none" rotWithShape="1">
              <a:gsLst>
                <a:gs pos="47000">
                  <a:schemeClr val="accent6">
                    <a:alpha val="0"/>
                  </a:schemeClr>
                </a:gs>
                <a:gs pos="98000">
                  <a:schemeClr val="accent2">
                    <a:alpha val="83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endParaRPr lang="zh-CN" altLang="en-US"/>
            </a:p>
          </p:txBody>
        </p:sp>
        <p:grpSp>
          <p:nvGrpSpPr>
            <p:cNvPr id="5" name="组合 4">
              <a:extLst>
                <a:ext uri="{FF2B5EF4-FFF2-40B4-BE49-F238E27FC236}">
                  <a16:creationId xmlns:a16="http://schemas.microsoft.com/office/drawing/2014/main" id="{7C807880-283E-40D6-8721-A45A4349EC81}"/>
                </a:ext>
              </a:extLst>
            </p:cNvPr>
            <p:cNvGrpSpPr/>
            <p:nvPr userDrawn="1"/>
          </p:nvGrpSpPr>
          <p:grpSpPr>
            <a:xfrm>
              <a:off x="4914901" y="3959628"/>
              <a:ext cx="564589" cy="216176"/>
              <a:chOff x="4333198" y="4122950"/>
              <a:chExt cx="1657704" cy="269030"/>
            </a:xfrm>
          </p:grpSpPr>
          <p:sp>
            <p:nvSpPr>
              <p:cNvPr id="10" name="íṧľîdé">
                <a:extLst>
                  <a:ext uri="{FF2B5EF4-FFF2-40B4-BE49-F238E27FC236}">
                    <a16:creationId xmlns:a16="http://schemas.microsoft.com/office/drawing/2014/main" id="{7B005882-9B4A-477E-950F-4D7C475F6B2E}"/>
                  </a:ext>
                </a:extLst>
              </p:cNvPr>
              <p:cNvSpPr/>
              <p:nvPr userDrawn="1"/>
            </p:nvSpPr>
            <p:spPr>
              <a:xfrm rot="19598782">
                <a:off x="4333198" y="4346261"/>
                <a:ext cx="1446087" cy="45719"/>
              </a:xfrm>
              <a:prstGeom prst="roundRect">
                <a:avLst>
                  <a:gd name="adj" fmla="val 50000"/>
                </a:avLst>
              </a:prstGeom>
              <a:gradFill flip="none" rotWithShape="1">
                <a:gsLst>
                  <a:gs pos="47000">
                    <a:schemeClr val="accent6">
                      <a:alpha val="0"/>
                    </a:schemeClr>
                  </a:gs>
                  <a:gs pos="98000">
                    <a:schemeClr val="accent2">
                      <a:alpha val="83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endParaRPr lang="zh-CN" altLang="en-US"/>
              </a:p>
            </p:txBody>
          </p:sp>
          <p:sp>
            <p:nvSpPr>
              <p:cNvPr id="11" name="ïṩ1îḑe">
                <a:extLst>
                  <a:ext uri="{FF2B5EF4-FFF2-40B4-BE49-F238E27FC236}">
                    <a16:creationId xmlns:a16="http://schemas.microsoft.com/office/drawing/2014/main" id="{46EA9F98-C4D1-4D50-8F6D-AF127D5C8B58}"/>
                  </a:ext>
                </a:extLst>
              </p:cNvPr>
              <p:cNvSpPr/>
              <p:nvPr userDrawn="1"/>
            </p:nvSpPr>
            <p:spPr>
              <a:xfrm rot="19598782">
                <a:off x="4544815" y="4122950"/>
                <a:ext cx="1446087" cy="45719"/>
              </a:xfrm>
              <a:prstGeom prst="roundRect">
                <a:avLst>
                  <a:gd name="adj" fmla="val 50000"/>
                </a:avLst>
              </a:prstGeom>
              <a:gradFill flip="none" rotWithShape="1">
                <a:gsLst>
                  <a:gs pos="47000">
                    <a:schemeClr val="accent6">
                      <a:alpha val="0"/>
                    </a:schemeClr>
                  </a:gs>
                  <a:gs pos="98000">
                    <a:schemeClr val="accent2">
                      <a:alpha val="83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endParaRPr lang="zh-CN" altLang="en-US"/>
              </a:p>
            </p:txBody>
          </p:sp>
        </p:grpSp>
        <p:pic>
          <p:nvPicPr>
            <p:cNvPr id="7" name="图片 6">
              <a:extLst>
                <a:ext uri="{FF2B5EF4-FFF2-40B4-BE49-F238E27FC236}">
                  <a16:creationId xmlns:a16="http://schemas.microsoft.com/office/drawing/2014/main" id="{C168F473-5C77-4C9B-8AF4-FD175F125C1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01754" y="863836"/>
              <a:ext cx="5494246" cy="5308600"/>
            </a:xfrm>
            <a:prstGeom prst="rect">
              <a:avLst/>
            </a:prstGeom>
          </p:spPr>
        </p:pic>
      </p:grpSp>
    </p:spTree>
    <p:extLst>
      <p:ext uri="{BB962C8B-B14F-4D97-AF65-F5344CB8AC3E}">
        <p14:creationId xmlns:p14="http://schemas.microsoft.com/office/powerpoint/2010/main" val="288258688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节标题">
    <p:spTree>
      <p:nvGrpSpPr>
        <p:cNvPr id="1" name=""/>
        <p:cNvGrpSpPr/>
        <p:nvPr/>
      </p:nvGrpSpPr>
      <p:grpSpPr>
        <a:xfrm>
          <a:off x="0" y="0"/>
          <a:ext cx="0" cy="0"/>
          <a:chOff x="0" y="0"/>
          <a:chExt cx="0" cy="0"/>
        </a:xfrm>
      </p:grpSpPr>
      <p:sp>
        <p:nvSpPr>
          <p:cNvPr id="8" name="标题 7">
            <a:extLst>
              <a:ext uri="{FF2B5EF4-FFF2-40B4-BE49-F238E27FC236}">
                <a16:creationId xmlns:a16="http://schemas.microsoft.com/office/drawing/2014/main" id="{A27FF2A2-B9DF-4912-A8AE-BCABE236644D}"/>
              </a:ext>
            </a:extLst>
          </p:cNvPr>
          <p:cNvSpPr>
            <a:spLocks noGrp="1"/>
          </p:cNvSpPr>
          <p:nvPr>
            <p:ph type="title"/>
          </p:nvPr>
        </p:nvSpPr>
        <p:spPr>
          <a:xfrm>
            <a:off x="5765799" y="2680406"/>
            <a:ext cx="4415191" cy="895350"/>
          </a:xfrm>
          <a:prstGeom prst="rect">
            <a:avLst/>
          </a:prstGeom>
        </p:spPr>
        <p:txBody>
          <a:bodyPr anchor="b">
            <a:normAutofit/>
          </a:bodyPr>
          <a:lstStyle>
            <a:lvl1pPr algn="l">
              <a:defRPr sz="2000" b="1">
                <a:solidFill>
                  <a:schemeClr val="tx1"/>
                </a:solidFill>
              </a:defRPr>
            </a:lvl1pPr>
          </a:lstStyle>
          <a:p>
            <a:r>
              <a:rPr lang="en-US" dirty="0"/>
              <a:t>Click to edit Master title style</a:t>
            </a:r>
            <a:endParaRPr lang="zh-CN" altLang="en-US" dirty="0"/>
          </a:p>
        </p:txBody>
      </p:sp>
      <p:sp>
        <p:nvSpPr>
          <p:cNvPr id="9" name="文本占位符 8">
            <a:extLst>
              <a:ext uri="{FF2B5EF4-FFF2-40B4-BE49-F238E27FC236}">
                <a16:creationId xmlns:a16="http://schemas.microsoft.com/office/drawing/2014/main" id="{7FF84B6B-C3F0-4817-BF66-C2C86E86C58E}"/>
              </a:ext>
            </a:extLst>
          </p:cNvPr>
          <p:cNvSpPr>
            <a:spLocks noGrp="1"/>
          </p:cNvSpPr>
          <p:nvPr>
            <p:ph type="body" idx="1"/>
          </p:nvPr>
        </p:nvSpPr>
        <p:spPr>
          <a:xfrm>
            <a:off x="5765799" y="3575756"/>
            <a:ext cx="4415191" cy="1015623"/>
          </a:xfrm>
          <a:prstGeom prst="rect">
            <a:avLst/>
          </a:prstGeom>
        </p:spPr>
        <p:txBody>
          <a:bodyPr anchor="t">
            <a:normAutofit/>
          </a:bodyPr>
          <a:lstStyle>
            <a:lvl1pPr marL="0" indent="0" algn="l">
              <a:lnSpc>
                <a:spcPct val="100000"/>
              </a:lnSpc>
              <a:buNone/>
              <a:defRPr sz="1050">
                <a:solidFill>
                  <a:schemeClr val="tx1"/>
                </a:solidFill>
              </a:defRPr>
            </a:lvl1pPr>
            <a:lvl2pPr marL="457178" indent="0">
              <a:buNone/>
              <a:defRPr sz="2000">
                <a:solidFill>
                  <a:schemeClr val="tx1">
                    <a:tint val="75000"/>
                  </a:schemeClr>
                </a:solidFill>
              </a:defRPr>
            </a:lvl2pPr>
            <a:lvl3pPr marL="914354" indent="0">
              <a:buNone/>
              <a:defRPr sz="1800">
                <a:solidFill>
                  <a:schemeClr val="tx1">
                    <a:tint val="75000"/>
                  </a:schemeClr>
                </a:solidFill>
              </a:defRPr>
            </a:lvl3pPr>
            <a:lvl4pPr marL="1371532" indent="0">
              <a:buNone/>
              <a:defRPr sz="1600">
                <a:solidFill>
                  <a:schemeClr val="tx1">
                    <a:tint val="75000"/>
                  </a:schemeClr>
                </a:solidFill>
              </a:defRPr>
            </a:lvl4pPr>
            <a:lvl5pPr marL="1828709" indent="0">
              <a:buNone/>
              <a:defRPr sz="1600">
                <a:solidFill>
                  <a:schemeClr val="tx1">
                    <a:tint val="75000"/>
                  </a:schemeClr>
                </a:solidFill>
              </a:defRPr>
            </a:lvl5pPr>
            <a:lvl6pPr marL="2285886" indent="0">
              <a:buNone/>
              <a:defRPr sz="1600">
                <a:solidFill>
                  <a:schemeClr val="tx1">
                    <a:tint val="75000"/>
                  </a:schemeClr>
                </a:solidFill>
              </a:defRPr>
            </a:lvl6pPr>
            <a:lvl7pPr marL="2743062" indent="0">
              <a:buNone/>
              <a:defRPr sz="1600">
                <a:solidFill>
                  <a:schemeClr val="tx1">
                    <a:tint val="75000"/>
                  </a:schemeClr>
                </a:solidFill>
              </a:defRPr>
            </a:lvl7pPr>
            <a:lvl8pPr marL="3200240" indent="0">
              <a:buNone/>
              <a:defRPr sz="1600">
                <a:solidFill>
                  <a:schemeClr val="tx1">
                    <a:tint val="75000"/>
                  </a:schemeClr>
                </a:solidFill>
              </a:defRPr>
            </a:lvl8pPr>
            <a:lvl9pPr marL="3657418" indent="0">
              <a:buNone/>
              <a:defRPr sz="1600">
                <a:solidFill>
                  <a:schemeClr val="tx1">
                    <a:tint val="75000"/>
                  </a:schemeClr>
                </a:solidFill>
              </a:defRPr>
            </a:lvl9pPr>
          </a:lstStyle>
          <a:p>
            <a:pPr lvl="0"/>
            <a:r>
              <a:rPr lang="en-US" dirty="0"/>
              <a:t>Edit Master text styles</a:t>
            </a:r>
          </a:p>
        </p:txBody>
      </p:sp>
      <p:sp>
        <p:nvSpPr>
          <p:cNvPr id="4" name="isļiḍe">
            <a:extLst>
              <a:ext uri="{FF2B5EF4-FFF2-40B4-BE49-F238E27FC236}">
                <a16:creationId xmlns:a16="http://schemas.microsoft.com/office/drawing/2014/main" id="{14AE34F1-BAFF-4A36-B7E0-39CA7CEB3F75}"/>
              </a:ext>
            </a:extLst>
          </p:cNvPr>
          <p:cNvSpPr/>
          <p:nvPr userDrawn="1"/>
        </p:nvSpPr>
        <p:spPr>
          <a:xfrm>
            <a:off x="0" y="0"/>
            <a:ext cx="5219699" cy="6858000"/>
          </a:xfrm>
          <a:prstGeom prst="rect">
            <a:avLst/>
          </a:prstGeom>
          <a:gradFill flip="none" rotWithShape="1">
            <a:gsLst>
              <a:gs pos="55000">
                <a:schemeClr val="accent3">
                  <a:lumMod val="50000"/>
                </a:schemeClr>
              </a:gs>
              <a:gs pos="38000">
                <a:schemeClr val="accent6"/>
              </a:gs>
              <a:gs pos="0">
                <a:schemeClr val="accent6"/>
              </a:gs>
              <a:gs pos="77000">
                <a:schemeClr val="accent1"/>
              </a:gs>
              <a:gs pos="97000">
                <a:schemeClr val="accent2"/>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grpSp>
        <p:nvGrpSpPr>
          <p:cNvPr id="6" name="组合 5">
            <a:extLst>
              <a:ext uri="{FF2B5EF4-FFF2-40B4-BE49-F238E27FC236}">
                <a16:creationId xmlns:a16="http://schemas.microsoft.com/office/drawing/2014/main" id="{F25E455F-1A1D-499A-A34B-8C23C95257BE}"/>
              </a:ext>
            </a:extLst>
          </p:cNvPr>
          <p:cNvGrpSpPr/>
          <p:nvPr userDrawn="1"/>
        </p:nvGrpSpPr>
        <p:grpSpPr>
          <a:xfrm>
            <a:off x="582841" y="1570852"/>
            <a:ext cx="4249784" cy="4009807"/>
            <a:chOff x="469693" y="863836"/>
            <a:chExt cx="5626307" cy="5308600"/>
          </a:xfrm>
        </p:grpSpPr>
        <p:sp>
          <p:nvSpPr>
            <p:cNvPr id="7" name="îṧļïḑê">
              <a:extLst>
                <a:ext uri="{FF2B5EF4-FFF2-40B4-BE49-F238E27FC236}">
                  <a16:creationId xmlns:a16="http://schemas.microsoft.com/office/drawing/2014/main" id="{A0C7448E-268A-4402-85C4-DF7E1B2B1783}"/>
                </a:ext>
              </a:extLst>
            </p:cNvPr>
            <p:cNvSpPr/>
            <p:nvPr userDrawn="1"/>
          </p:nvSpPr>
          <p:spPr>
            <a:xfrm rot="19598782">
              <a:off x="469693" y="4569572"/>
              <a:ext cx="1446087" cy="45719"/>
            </a:xfrm>
            <a:prstGeom prst="roundRect">
              <a:avLst>
                <a:gd name="adj" fmla="val 50000"/>
              </a:avLst>
            </a:prstGeom>
            <a:gradFill flip="none" rotWithShape="1">
              <a:gsLst>
                <a:gs pos="47000">
                  <a:schemeClr val="accent6">
                    <a:alpha val="0"/>
                  </a:schemeClr>
                </a:gs>
                <a:gs pos="98000">
                  <a:schemeClr val="accent2">
                    <a:alpha val="83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endParaRPr lang="zh-CN" altLang="en-US"/>
            </a:p>
          </p:txBody>
        </p:sp>
        <p:grpSp>
          <p:nvGrpSpPr>
            <p:cNvPr id="10" name="组合 9">
              <a:extLst>
                <a:ext uri="{FF2B5EF4-FFF2-40B4-BE49-F238E27FC236}">
                  <a16:creationId xmlns:a16="http://schemas.microsoft.com/office/drawing/2014/main" id="{3B7B53A7-C4D0-4E3B-B07F-9A1F3E430556}"/>
                </a:ext>
              </a:extLst>
            </p:cNvPr>
            <p:cNvGrpSpPr/>
            <p:nvPr userDrawn="1"/>
          </p:nvGrpSpPr>
          <p:grpSpPr>
            <a:xfrm>
              <a:off x="4914901" y="3959628"/>
              <a:ext cx="564589" cy="216176"/>
              <a:chOff x="4333198" y="4122950"/>
              <a:chExt cx="1657704" cy="269030"/>
            </a:xfrm>
          </p:grpSpPr>
          <p:sp>
            <p:nvSpPr>
              <p:cNvPr id="12" name="íṧḻiḑê">
                <a:extLst>
                  <a:ext uri="{FF2B5EF4-FFF2-40B4-BE49-F238E27FC236}">
                    <a16:creationId xmlns:a16="http://schemas.microsoft.com/office/drawing/2014/main" id="{8DA47E9F-01A5-493D-BB00-417978F9347D}"/>
                  </a:ext>
                </a:extLst>
              </p:cNvPr>
              <p:cNvSpPr/>
              <p:nvPr userDrawn="1"/>
            </p:nvSpPr>
            <p:spPr>
              <a:xfrm rot="19598782">
                <a:off x="4333198" y="4346261"/>
                <a:ext cx="1446087" cy="45719"/>
              </a:xfrm>
              <a:prstGeom prst="roundRect">
                <a:avLst>
                  <a:gd name="adj" fmla="val 50000"/>
                </a:avLst>
              </a:prstGeom>
              <a:gradFill flip="none" rotWithShape="1">
                <a:gsLst>
                  <a:gs pos="47000">
                    <a:schemeClr val="accent6">
                      <a:alpha val="0"/>
                    </a:schemeClr>
                  </a:gs>
                  <a:gs pos="98000">
                    <a:schemeClr val="accent2">
                      <a:alpha val="83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endParaRPr lang="zh-CN" altLang="en-US"/>
              </a:p>
            </p:txBody>
          </p:sp>
          <p:sp>
            <p:nvSpPr>
              <p:cNvPr id="13" name="îṣľïḍè">
                <a:extLst>
                  <a:ext uri="{FF2B5EF4-FFF2-40B4-BE49-F238E27FC236}">
                    <a16:creationId xmlns:a16="http://schemas.microsoft.com/office/drawing/2014/main" id="{E9937EE8-A443-4A34-8A91-45CB22439ACA}"/>
                  </a:ext>
                </a:extLst>
              </p:cNvPr>
              <p:cNvSpPr/>
              <p:nvPr userDrawn="1"/>
            </p:nvSpPr>
            <p:spPr>
              <a:xfrm rot="19598782">
                <a:off x="4544815" y="4122950"/>
                <a:ext cx="1446087" cy="45719"/>
              </a:xfrm>
              <a:prstGeom prst="roundRect">
                <a:avLst>
                  <a:gd name="adj" fmla="val 50000"/>
                </a:avLst>
              </a:prstGeom>
              <a:gradFill flip="none" rotWithShape="1">
                <a:gsLst>
                  <a:gs pos="47000">
                    <a:schemeClr val="accent6">
                      <a:alpha val="0"/>
                    </a:schemeClr>
                  </a:gs>
                  <a:gs pos="98000">
                    <a:schemeClr val="accent2">
                      <a:alpha val="83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endParaRPr lang="zh-CN" altLang="en-US"/>
              </a:p>
            </p:txBody>
          </p:sp>
        </p:grpSp>
        <p:pic>
          <p:nvPicPr>
            <p:cNvPr id="11" name="图片 10">
              <a:extLst>
                <a:ext uri="{FF2B5EF4-FFF2-40B4-BE49-F238E27FC236}">
                  <a16:creationId xmlns:a16="http://schemas.microsoft.com/office/drawing/2014/main" id="{D491E30C-7452-40B9-BA57-BDCC5E45FDCA}"/>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601754" y="863836"/>
              <a:ext cx="5494246" cy="5308600"/>
            </a:xfrm>
            <a:prstGeom prst="rect">
              <a:avLst/>
            </a:prstGeom>
          </p:spPr>
        </p:pic>
      </p:grpSp>
    </p:spTree>
    <p:extLst>
      <p:ext uri="{BB962C8B-B14F-4D97-AF65-F5344CB8AC3E}">
        <p14:creationId xmlns:p14="http://schemas.microsoft.com/office/powerpoint/2010/main" val="285333427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日期占位符 2">
            <a:extLst>
              <a:ext uri="{FF2B5EF4-FFF2-40B4-BE49-F238E27FC236}">
                <a16:creationId xmlns:a16="http://schemas.microsoft.com/office/drawing/2014/main" id="{9888B6D7-9D3F-49D7-BACE-73A9D1149A74}"/>
              </a:ext>
            </a:extLst>
          </p:cNvPr>
          <p:cNvSpPr>
            <a:spLocks noGrp="1"/>
          </p:cNvSpPr>
          <p:nvPr>
            <p:ph type="dt" sz="half" idx="10"/>
          </p:nvPr>
        </p:nvSpPr>
        <p:spPr>
          <a:xfrm>
            <a:off x="5401732" y="6240463"/>
            <a:ext cx="1388536" cy="206381"/>
          </a:xfrm>
          <a:prstGeom prst="rect">
            <a:avLst/>
          </a:prstGeom>
        </p:spPr>
        <p:txBody>
          <a:bodyPr/>
          <a:lstStyle/>
          <a:p>
            <a:endParaRPr lang="zh-CN" altLang="en-US"/>
          </a:p>
        </p:txBody>
      </p:sp>
      <p:sp>
        <p:nvSpPr>
          <p:cNvPr id="4" name="页脚占位符 3">
            <a:extLst>
              <a:ext uri="{FF2B5EF4-FFF2-40B4-BE49-F238E27FC236}">
                <a16:creationId xmlns:a16="http://schemas.microsoft.com/office/drawing/2014/main" id="{7AC997A4-1DD8-4731-B9FD-42398A20FF85}"/>
              </a:ext>
            </a:extLst>
          </p:cNvPr>
          <p:cNvSpPr>
            <a:spLocks noGrp="1"/>
          </p:cNvSpPr>
          <p:nvPr>
            <p:ph type="ftr" sz="quarter" idx="11"/>
          </p:nvPr>
        </p:nvSpPr>
        <p:spPr>
          <a:xfrm>
            <a:off x="669924" y="6240463"/>
            <a:ext cx="4140201" cy="206381"/>
          </a:xfrm>
          <a:prstGeom prst="rect">
            <a:avLst/>
          </a:prstGeom>
        </p:spPr>
        <p:txBody>
          <a:bodyPr/>
          <a:lstStyle/>
          <a:p>
            <a:endParaRPr lang="zh-CN" altLang="en-US" dirty="0"/>
          </a:p>
        </p:txBody>
      </p:sp>
      <p:sp>
        <p:nvSpPr>
          <p:cNvPr id="5" name="灯片编号占位符 4">
            <a:extLst>
              <a:ext uri="{FF2B5EF4-FFF2-40B4-BE49-F238E27FC236}">
                <a16:creationId xmlns:a16="http://schemas.microsoft.com/office/drawing/2014/main" id="{DBA9825E-1876-42AD-ABCF-E0E100F351CA}"/>
              </a:ext>
            </a:extLst>
          </p:cNvPr>
          <p:cNvSpPr>
            <a:spLocks noGrp="1"/>
          </p:cNvSpPr>
          <p:nvPr>
            <p:ph type="sldNum" sz="quarter" idx="12"/>
          </p:nvPr>
        </p:nvSpPr>
        <p:spPr>
          <a:xfrm>
            <a:off x="8610599" y="6240463"/>
            <a:ext cx="2909888" cy="206381"/>
          </a:xfrm>
          <a:prstGeom prst="rect">
            <a:avLst/>
          </a:prstGeom>
        </p:spPr>
        <p:txBody>
          <a:bodyPr/>
          <a:lstStyle/>
          <a:p>
            <a:fld id="{5DD3DB80-B894-403A-B48E-6FDC1A72010E}" type="slidenum">
              <a:rPr lang="zh-CN" altLang="en-US" smtClean="0"/>
              <a:pPr/>
              <a:t>‹#›</a:t>
            </a:fld>
            <a:endParaRPr lang="zh-CN" altLang="en-US"/>
          </a:p>
        </p:txBody>
      </p:sp>
      <p:sp>
        <p:nvSpPr>
          <p:cNvPr id="6" name="标题 5">
            <a:extLst>
              <a:ext uri="{FF2B5EF4-FFF2-40B4-BE49-F238E27FC236}">
                <a16:creationId xmlns:a16="http://schemas.microsoft.com/office/drawing/2014/main" id="{D124F9DB-C87A-423F-9657-38C7A2901430}"/>
              </a:ext>
            </a:extLst>
          </p:cNvPr>
          <p:cNvSpPr>
            <a:spLocks noGrp="1"/>
          </p:cNvSpPr>
          <p:nvPr>
            <p:ph type="title" hasCustomPrompt="1"/>
          </p:nvPr>
        </p:nvSpPr>
        <p:spPr>
          <a:xfrm>
            <a:off x="669924" y="1"/>
            <a:ext cx="10850563" cy="1028699"/>
          </a:xfrm>
          <a:prstGeom prst="rect">
            <a:avLst/>
          </a:prstGeom>
        </p:spPr>
        <p:txBody>
          <a:bodyPr/>
          <a:lstStyle>
            <a:lvl1pPr>
              <a:defRPr/>
            </a:lvl1pPr>
          </a:lstStyle>
          <a:p>
            <a:r>
              <a:rPr lang="en-US" altLang="zh-CN" dirty="0"/>
              <a:t>Click to edit Master title style</a:t>
            </a:r>
            <a:endParaRPr lang="zh-CN" altLang="en-US" dirty="0"/>
          </a:p>
        </p:txBody>
      </p:sp>
      <p:sp>
        <p:nvSpPr>
          <p:cNvPr id="8" name="内容占位符 7">
            <a:extLst>
              <a:ext uri="{FF2B5EF4-FFF2-40B4-BE49-F238E27FC236}">
                <a16:creationId xmlns:a16="http://schemas.microsoft.com/office/drawing/2014/main" id="{2070191C-4093-409C-8FD5-7369A79637AD}"/>
              </a:ext>
            </a:extLst>
          </p:cNvPr>
          <p:cNvSpPr>
            <a:spLocks noGrp="1"/>
          </p:cNvSpPr>
          <p:nvPr>
            <p:ph sz="quarter" idx="13" hasCustomPrompt="1"/>
          </p:nvPr>
        </p:nvSpPr>
        <p:spPr>
          <a:xfrm>
            <a:off x="669925" y="1130299"/>
            <a:ext cx="10850563" cy="5006975"/>
          </a:xfrm>
          <a:prstGeom prst="rect">
            <a:avLst/>
          </a:prstGeom>
        </p:spPr>
        <p:txBody>
          <a:bodyPr/>
          <a:lstStyle>
            <a:lvl1pPr>
              <a:defRPr/>
            </a:lvl1pPr>
            <a:lvl2pPr>
              <a:defRPr/>
            </a:lvl2pPr>
            <a:lvl3pPr>
              <a:defRPr/>
            </a:lvl3pPr>
            <a:lvl4pPr>
              <a:defRPr/>
            </a:lvl4pPr>
            <a:lvl5pPr>
              <a:defRPr/>
            </a:lvl5pPr>
          </a:lstStyle>
          <a:p>
            <a:pPr lvl="0"/>
            <a:r>
              <a:rPr lang="en-US" altLang="zh-CN" dirty="0"/>
              <a:t>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Tree>
    <p:extLst>
      <p:ext uri="{BB962C8B-B14F-4D97-AF65-F5344CB8AC3E}">
        <p14:creationId xmlns:p14="http://schemas.microsoft.com/office/powerpoint/2010/main" val="2712848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userDrawn="1">
  <p:cSld name="仅标题页">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1C7A1C-3684-4AAF-A408-C63B6CB64104}"/>
              </a:ext>
            </a:extLst>
          </p:cNvPr>
          <p:cNvSpPr>
            <a:spLocks noGrp="1"/>
          </p:cNvSpPr>
          <p:nvPr>
            <p:ph type="title" hasCustomPrompt="1"/>
          </p:nvPr>
        </p:nvSpPr>
        <p:spPr>
          <a:xfrm>
            <a:off x="669924" y="1"/>
            <a:ext cx="10850563" cy="1028699"/>
          </a:xfrm>
          <a:prstGeom prst="rect">
            <a:avLst/>
          </a:prstGeom>
        </p:spPr>
        <p:txBody>
          <a:bodyPr/>
          <a:lstStyle>
            <a:lvl1pPr>
              <a:defRPr/>
            </a:lvl1pPr>
          </a:lstStyle>
          <a:p>
            <a:r>
              <a:rPr lang="en-US" altLang="zh-CN" dirty="0"/>
              <a:t>Click to edit Master title style</a:t>
            </a:r>
            <a:endParaRPr lang="en-US" dirty="0"/>
          </a:p>
        </p:txBody>
      </p:sp>
      <p:sp>
        <p:nvSpPr>
          <p:cNvPr id="3" name="日期占位符 2">
            <a:extLst>
              <a:ext uri="{FF2B5EF4-FFF2-40B4-BE49-F238E27FC236}">
                <a16:creationId xmlns:a16="http://schemas.microsoft.com/office/drawing/2014/main" id="{8986EA5F-D77D-4318-90E9-C04AA8ADC0D1}"/>
              </a:ext>
            </a:extLst>
          </p:cNvPr>
          <p:cNvSpPr>
            <a:spLocks noGrp="1"/>
          </p:cNvSpPr>
          <p:nvPr>
            <p:ph type="dt" sz="half" idx="10"/>
          </p:nvPr>
        </p:nvSpPr>
        <p:spPr>
          <a:xfrm>
            <a:off x="5401732" y="6240463"/>
            <a:ext cx="1388536" cy="206381"/>
          </a:xfrm>
          <a:prstGeom prst="rect">
            <a:avLst/>
          </a:prstGeom>
        </p:spPr>
        <p:txBody>
          <a:bodyPr/>
          <a:lstStyle/>
          <a:p>
            <a:endParaRPr lang="zh-CN" altLang="en-US" dirty="0"/>
          </a:p>
        </p:txBody>
      </p:sp>
      <p:sp>
        <p:nvSpPr>
          <p:cNvPr id="4" name="页脚占位符 3">
            <a:extLst>
              <a:ext uri="{FF2B5EF4-FFF2-40B4-BE49-F238E27FC236}">
                <a16:creationId xmlns:a16="http://schemas.microsoft.com/office/drawing/2014/main" id="{00832621-D9D9-445E-BFF9-F8348FA1E262}"/>
              </a:ext>
            </a:extLst>
          </p:cNvPr>
          <p:cNvSpPr>
            <a:spLocks noGrp="1"/>
          </p:cNvSpPr>
          <p:nvPr>
            <p:ph type="ftr" sz="quarter" idx="11"/>
          </p:nvPr>
        </p:nvSpPr>
        <p:spPr>
          <a:xfrm>
            <a:off x="669924" y="6240463"/>
            <a:ext cx="4140201" cy="206381"/>
          </a:xfrm>
          <a:prstGeom prst="rect">
            <a:avLst/>
          </a:prstGeom>
        </p:spPr>
        <p:txBody>
          <a:bodyPr/>
          <a:lstStyle/>
          <a:p>
            <a:endParaRPr lang="zh-CN" altLang="en-US" dirty="0"/>
          </a:p>
        </p:txBody>
      </p:sp>
      <p:sp>
        <p:nvSpPr>
          <p:cNvPr id="5" name="灯片编号占位符 4">
            <a:extLst>
              <a:ext uri="{FF2B5EF4-FFF2-40B4-BE49-F238E27FC236}">
                <a16:creationId xmlns:a16="http://schemas.microsoft.com/office/drawing/2014/main" id="{8371151B-F790-4A9F-962F-B8718A9560A9}"/>
              </a:ext>
            </a:extLst>
          </p:cNvPr>
          <p:cNvSpPr>
            <a:spLocks noGrp="1"/>
          </p:cNvSpPr>
          <p:nvPr>
            <p:ph type="sldNum" sz="quarter" idx="12"/>
          </p:nvPr>
        </p:nvSpPr>
        <p:spPr>
          <a:xfrm>
            <a:off x="8610599" y="6240463"/>
            <a:ext cx="2909888" cy="206381"/>
          </a:xfrm>
          <a:prstGeom prst="rect">
            <a:avLst/>
          </a:prstGeom>
        </p:spPr>
        <p:txBody>
          <a:bodyPr/>
          <a:lstStyle/>
          <a:p>
            <a:fld id="{5DD3DB80-B894-403A-B48E-6FDC1A72010E}" type="slidenum">
              <a:rPr lang="zh-CN" altLang="en-US" smtClean="0"/>
              <a:pPr/>
              <a:t>‹#›</a:t>
            </a:fld>
            <a:endParaRPr lang="zh-CN" altLang="en-US" dirty="0"/>
          </a:p>
        </p:txBody>
      </p:sp>
    </p:spTree>
    <p:extLst>
      <p:ext uri="{BB962C8B-B14F-4D97-AF65-F5344CB8AC3E}">
        <p14:creationId xmlns:p14="http://schemas.microsoft.com/office/powerpoint/2010/main" val="195945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7728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末尾幻灯片">
    <p:spTree>
      <p:nvGrpSpPr>
        <p:cNvPr id="1" name=""/>
        <p:cNvGrpSpPr/>
        <p:nvPr/>
      </p:nvGrpSpPr>
      <p:grpSpPr>
        <a:xfrm>
          <a:off x="0" y="0"/>
          <a:ext cx="0" cy="0"/>
          <a:chOff x="0" y="0"/>
          <a:chExt cx="0" cy="0"/>
        </a:xfrm>
      </p:grpSpPr>
      <p:sp>
        <p:nvSpPr>
          <p:cNvPr id="6" name="îṥľiḍe">
            <a:extLst>
              <a:ext uri="{FF2B5EF4-FFF2-40B4-BE49-F238E27FC236}">
                <a16:creationId xmlns:a16="http://schemas.microsoft.com/office/drawing/2014/main" id="{2FBB4F5C-B2CA-40EA-8C6F-19D22E65DE6E}"/>
              </a:ext>
            </a:extLst>
          </p:cNvPr>
          <p:cNvSpPr/>
          <p:nvPr userDrawn="1"/>
        </p:nvSpPr>
        <p:spPr>
          <a:xfrm>
            <a:off x="0" y="0"/>
            <a:ext cx="12192000" cy="6858000"/>
          </a:xfrm>
          <a:prstGeom prst="rect">
            <a:avLst/>
          </a:prstGeom>
          <a:gradFill flip="none" rotWithShape="1">
            <a:gsLst>
              <a:gs pos="38000">
                <a:schemeClr val="accent6"/>
              </a:gs>
              <a:gs pos="0">
                <a:schemeClr val="accent6"/>
              </a:gs>
              <a:gs pos="77000">
                <a:schemeClr val="accent1"/>
              </a:gs>
              <a:gs pos="97000">
                <a:schemeClr val="accent2"/>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endParaRPr lang="zh-CN" altLang="en-US"/>
          </a:p>
        </p:txBody>
      </p:sp>
      <p:sp>
        <p:nvSpPr>
          <p:cNvPr id="12" name="标题 11">
            <a:extLst>
              <a:ext uri="{FF2B5EF4-FFF2-40B4-BE49-F238E27FC236}">
                <a16:creationId xmlns:a16="http://schemas.microsoft.com/office/drawing/2014/main" id="{F886C41A-8AE7-47EF-A3F9-E6E368717BFC}"/>
              </a:ext>
            </a:extLst>
          </p:cNvPr>
          <p:cNvSpPr>
            <a:spLocks noGrp="1"/>
          </p:cNvSpPr>
          <p:nvPr userDrawn="1">
            <p:ph type="ctrTitle" hasCustomPrompt="1"/>
          </p:nvPr>
        </p:nvSpPr>
        <p:spPr>
          <a:xfrm>
            <a:off x="6536777" y="2314222"/>
            <a:ext cx="4982123" cy="2336800"/>
          </a:xfrm>
          <a:prstGeom prst="rect">
            <a:avLst/>
          </a:prstGeom>
        </p:spPr>
        <p:txBody>
          <a:bodyPr anchor="b">
            <a:normAutofit/>
          </a:bodyPr>
          <a:lstStyle>
            <a:lvl1pPr marL="0" indent="0" algn="r">
              <a:buFont typeface="Arial" panose="020B0604020202020204" pitchFamily="34" charset="0"/>
              <a:buNone/>
              <a:defRPr sz="3600">
                <a:solidFill>
                  <a:schemeClr val="bg1"/>
                </a:solidFill>
              </a:defRPr>
            </a:lvl1pPr>
          </a:lstStyle>
          <a:p>
            <a:r>
              <a:rPr lang="en-US" altLang="zh-CN" dirty="0"/>
              <a:t>Conclusion</a:t>
            </a:r>
            <a:endParaRPr lang="zh-CN" altLang="en-US" dirty="0"/>
          </a:p>
        </p:txBody>
      </p:sp>
      <p:sp>
        <p:nvSpPr>
          <p:cNvPr id="16" name="文本占位符 15">
            <a:extLst>
              <a:ext uri="{FF2B5EF4-FFF2-40B4-BE49-F238E27FC236}">
                <a16:creationId xmlns:a16="http://schemas.microsoft.com/office/drawing/2014/main" id="{6487B6FD-C5F6-45CE-877A-682EADEB783E}"/>
              </a:ext>
            </a:extLst>
          </p:cNvPr>
          <p:cNvSpPr>
            <a:spLocks noGrp="1"/>
          </p:cNvSpPr>
          <p:nvPr userDrawn="1">
            <p:ph type="body" sz="quarter" idx="18" hasCustomPrompt="1"/>
          </p:nvPr>
        </p:nvSpPr>
        <p:spPr>
          <a:xfrm>
            <a:off x="6536777" y="1230942"/>
            <a:ext cx="4951171" cy="310871"/>
          </a:xfrm>
          <a:prstGeom prst="rect">
            <a:avLst/>
          </a:prstGeom>
          <a:ln>
            <a:gradFill>
              <a:gsLst>
                <a:gs pos="0">
                  <a:schemeClr val="accent2"/>
                </a:gs>
                <a:gs pos="100000">
                  <a:schemeClr val="accent1">
                    <a:lumMod val="60000"/>
                    <a:lumOff val="40000"/>
                  </a:schemeClr>
                </a:gs>
              </a:gsLst>
              <a:lin ang="5400000" scaled="1"/>
            </a:gradFill>
          </a:ln>
        </p:spPr>
        <p:txBody>
          <a:bodyPr vert="horz" lIns="91440" tIns="45720" rIns="91440" bIns="45720" rtlCol="0" anchor="ctr">
            <a:noAutofit/>
          </a:bodyPr>
          <a:lstStyle>
            <a:lvl1pPr algn="r">
              <a:defRPr lang="en-US" altLang="zh-CN" sz="1500" b="0" dirty="0">
                <a:solidFill>
                  <a:schemeClr val="bg1"/>
                </a:solidFill>
              </a:defRPr>
            </a:lvl1pPr>
          </a:lstStyle>
          <a:p>
            <a:pPr marL="0" lvl="0" indent="0" algn="r">
              <a:buNone/>
            </a:pPr>
            <a:r>
              <a:rPr lang="en-US" altLang="zh-CN" dirty="0"/>
              <a:t>Data</a:t>
            </a:r>
          </a:p>
        </p:txBody>
      </p:sp>
      <p:sp>
        <p:nvSpPr>
          <p:cNvPr id="19" name="文本占位符 18">
            <a:extLst>
              <a:ext uri="{FF2B5EF4-FFF2-40B4-BE49-F238E27FC236}">
                <a16:creationId xmlns:a16="http://schemas.microsoft.com/office/drawing/2014/main" id="{BF488E94-1756-4FBE-8771-1EAFA703D010}"/>
              </a:ext>
            </a:extLst>
          </p:cNvPr>
          <p:cNvSpPr>
            <a:spLocks noGrp="1"/>
          </p:cNvSpPr>
          <p:nvPr userDrawn="1">
            <p:ph type="body" sz="quarter" idx="10" hasCustomPrompt="1"/>
          </p:nvPr>
        </p:nvSpPr>
        <p:spPr>
          <a:xfrm>
            <a:off x="6536777" y="883871"/>
            <a:ext cx="4951171" cy="296271"/>
          </a:xfrm>
          <a:prstGeom prst="rect">
            <a:avLst/>
          </a:prstGeom>
          <a:gradFill>
            <a:gsLst>
              <a:gs pos="0">
                <a:schemeClr val="accent2"/>
              </a:gs>
              <a:gs pos="100000">
                <a:schemeClr val="accent1"/>
              </a:gs>
            </a:gsLst>
            <a:lin ang="5400000" scaled="1"/>
          </a:gradFill>
          <a:ln>
            <a:gradFill>
              <a:gsLst>
                <a:gs pos="0">
                  <a:schemeClr val="accent2"/>
                </a:gs>
                <a:gs pos="100000">
                  <a:schemeClr val="accent1">
                    <a:lumMod val="60000"/>
                    <a:lumOff val="40000"/>
                  </a:schemeClr>
                </a:gs>
              </a:gsLst>
              <a:lin ang="5400000" scaled="1"/>
            </a:gradFill>
          </a:ln>
        </p:spPr>
        <p:txBody>
          <a:bodyPr vert="horz" lIns="91440" tIns="45720" rIns="91440" bIns="45720" rtlCol="0" anchor="ctr">
            <a:noAutofit/>
          </a:bodyPr>
          <a:lstStyle>
            <a:lvl1pPr algn="r">
              <a:defRPr lang="en-US" altLang="zh-CN" sz="1500" b="0" dirty="0">
                <a:solidFill>
                  <a:schemeClr val="bg1"/>
                </a:solidFill>
              </a:defRPr>
            </a:lvl1pPr>
          </a:lstStyle>
          <a:p>
            <a:pPr marL="0" lvl="0" indent="0" algn="r">
              <a:buNone/>
            </a:pPr>
            <a:r>
              <a:rPr lang="en-US" altLang="zh-CN" dirty="0"/>
              <a:t>Signature</a:t>
            </a:r>
          </a:p>
        </p:txBody>
      </p:sp>
      <p:grpSp>
        <p:nvGrpSpPr>
          <p:cNvPr id="8" name="组合 7">
            <a:extLst>
              <a:ext uri="{FF2B5EF4-FFF2-40B4-BE49-F238E27FC236}">
                <a16:creationId xmlns:a16="http://schemas.microsoft.com/office/drawing/2014/main" id="{D0D84894-3CD4-401E-84C0-1AABBC669EAD}"/>
              </a:ext>
            </a:extLst>
          </p:cNvPr>
          <p:cNvGrpSpPr/>
          <p:nvPr userDrawn="1"/>
        </p:nvGrpSpPr>
        <p:grpSpPr>
          <a:xfrm>
            <a:off x="469693" y="863836"/>
            <a:ext cx="5626307" cy="5308600"/>
            <a:chOff x="469693" y="863836"/>
            <a:chExt cx="5626307" cy="5308600"/>
          </a:xfrm>
        </p:grpSpPr>
        <p:sp>
          <p:nvSpPr>
            <p:cNvPr id="9" name="ïsḷiḓé">
              <a:extLst>
                <a:ext uri="{FF2B5EF4-FFF2-40B4-BE49-F238E27FC236}">
                  <a16:creationId xmlns:a16="http://schemas.microsoft.com/office/drawing/2014/main" id="{5B2C0344-5D1B-42FE-944F-46DD357E0DDF}"/>
                </a:ext>
              </a:extLst>
            </p:cNvPr>
            <p:cNvSpPr/>
            <p:nvPr userDrawn="1"/>
          </p:nvSpPr>
          <p:spPr>
            <a:xfrm rot="19598782">
              <a:off x="469693" y="4569572"/>
              <a:ext cx="1446087" cy="45719"/>
            </a:xfrm>
            <a:prstGeom prst="roundRect">
              <a:avLst>
                <a:gd name="adj" fmla="val 50000"/>
              </a:avLst>
            </a:prstGeom>
            <a:gradFill flip="none" rotWithShape="1">
              <a:gsLst>
                <a:gs pos="47000">
                  <a:schemeClr val="accent6">
                    <a:alpha val="0"/>
                  </a:schemeClr>
                </a:gs>
                <a:gs pos="98000">
                  <a:schemeClr val="accent2">
                    <a:alpha val="83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endParaRPr lang="zh-CN" altLang="en-US"/>
            </a:p>
          </p:txBody>
        </p:sp>
        <p:grpSp>
          <p:nvGrpSpPr>
            <p:cNvPr id="10" name="组合 9">
              <a:extLst>
                <a:ext uri="{FF2B5EF4-FFF2-40B4-BE49-F238E27FC236}">
                  <a16:creationId xmlns:a16="http://schemas.microsoft.com/office/drawing/2014/main" id="{60EFAF98-3E94-452C-9290-8620B1463B80}"/>
                </a:ext>
              </a:extLst>
            </p:cNvPr>
            <p:cNvGrpSpPr/>
            <p:nvPr userDrawn="1"/>
          </p:nvGrpSpPr>
          <p:grpSpPr>
            <a:xfrm>
              <a:off x="4914901" y="3959628"/>
              <a:ext cx="564589" cy="216176"/>
              <a:chOff x="4333198" y="4122950"/>
              <a:chExt cx="1657704" cy="269030"/>
            </a:xfrm>
          </p:grpSpPr>
          <p:sp>
            <p:nvSpPr>
              <p:cNvPr id="13" name="ïs1îdè">
                <a:extLst>
                  <a:ext uri="{FF2B5EF4-FFF2-40B4-BE49-F238E27FC236}">
                    <a16:creationId xmlns:a16="http://schemas.microsoft.com/office/drawing/2014/main" id="{B08375D6-7AC1-4A22-87A7-106311179CA2}"/>
                  </a:ext>
                </a:extLst>
              </p:cNvPr>
              <p:cNvSpPr/>
              <p:nvPr userDrawn="1"/>
            </p:nvSpPr>
            <p:spPr>
              <a:xfrm rot="19598782">
                <a:off x="4333198" y="4346261"/>
                <a:ext cx="1446087" cy="45719"/>
              </a:xfrm>
              <a:prstGeom prst="roundRect">
                <a:avLst>
                  <a:gd name="adj" fmla="val 50000"/>
                </a:avLst>
              </a:prstGeom>
              <a:gradFill flip="none" rotWithShape="1">
                <a:gsLst>
                  <a:gs pos="47000">
                    <a:schemeClr val="accent6">
                      <a:alpha val="0"/>
                    </a:schemeClr>
                  </a:gs>
                  <a:gs pos="98000">
                    <a:schemeClr val="accent2">
                      <a:alpha val="83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endParaRPr lang="zh-CN" altLang="en-US"/>
              </a:p>
            </p:txBody>
          </p:sp>
          <p:sp>
            <p:nvSpPr>
              <p:cNvPr id="14" name="iṡḷîḓê">
                <a:extLst>
                  <a:ext uri="{FF2B5EF4-FFF2-40B4-BE49-F238E27FC236}">
                    <a16:creationId xmlns:a16="http://schemas.microsoft.com/office/drawing/2014/main" id="{D00B6385-A3A2-4F9A-B450-D273F489A6DF}"/>
                  </a:ext>
                </a:extLst>
              </p:cNvPr>
              <p:cNvSpPr/>
              <p:nvPr userDrawn="1"/>
            </p:nvSpPr>
            <p:spPr>
              <a:xfrm rot="19598782">
                <a:off x="4544815" y="4122950"/>
                <a:ext cx="1446087" cy="45719"/>
              </a:xfrm>
              <a:prstGeom prst="roundRect">
                <a:avLst>
                  <a:gd name="adj" fmla="val 50000"/>
                </a:avLst>
              </a:prstGeom>
              <a:gradFill flip="none" rotWithShape="1">
                <a:gsLst>
                  <a:gs pos="47000">
                    <a:schemeClr val="accent6">
                      <a:alpha val="0"/>
                    </a:schemeClr>
                  </a:gs>
                  <a:gs pos="98000">
                    <a:schemeClr val="accent2">
                      <a:alpha val="8300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a:endParaRPr lang="zh-CN" altLang="en-US"/>
              </a:p>
            </p:txBody>
          </p:sp>
        </p:grpSp>
        <p:pic>
          <p:nvPicPr>
            <p:cNvPr id="11" name="图片 10">
              <a:extLst>
                <a:ext uri="{FF2B5EF4-FFF2-40B4-BE49-F238E27FC236}">
                  <a16:creationId xmlns:a16="http://schemas.microsoft.com/office/drawing/2014/main" id="{9A064104-531B-44AB-9BAC-BA2D225C2FB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01754" y="863836"/>
              <a:ext cx="5494246" cy="5308600"/>
            </a:xfrm>
            <a:prstGeom prst="rect">
              <a:avLst/>
            </a:prstGeom>
          </p:spPr>
        </p:pic>
      </p:grpSp>
    </p:spTree>
    <p:extLst>
      <p:ext uri="{BB962C8B-B14F-4D97-AF65-F5344CB8AC3E}">
        <p14:creationId xmlns:p14="http://schemas.microsoft.com/office/powerpoint/2010/main" val="237865840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标题占位符 7">
            <a:extLst>
              <a:ext uri="{FF2B5EF4-FFF2-40B4-BE49-F238E27FC236}">
                <a16:creationId xmlns:a16="http://schemas.microsoft.com/office/drawing/2014/main" id="{56BEB53F-6344-4DE5-845D-5CDC0D89AA60}"/>
              </a:ext>
            </a:extLst>
          </p:cNvPr>
          <p:cNvSpPr>
            <a:spLocks noGrp="1"/>
          </p:cNvSpPr>
          <p:nvPr>
            <p:ph type="title"/>
          </p:nvPr>
        </p:nvSpPr>
        <p:spPr>
          <a:xfrm>
            <a:off x="669924" y="1"/>
            <a:ext cx="10850563" cy="1028699"/>
          </a:xfrm>
          <a:prstGeom prst="rect">
            <a:avLst/>
          </a:prstGeom>
        </p:spPr>
        <p:txBody>
          <a:bodyPr vert="horz" lIns="91440" tIns="45720" rIns="91440" bIns="45720" rtlCol="0" anchor="b">
            <a:normAutofit/>
          </a:bodyPr>
          <a:lstStyle/>
          <a:p>
            <a:r>
              <a:rPr lang="en-US" altLang="zh-CN" dirty="0"/>
              <a:t>Click to edit Master title style</a:t>
            </a:r>
            <a:endParaRPr lang="zh-CN" altLang="en-US" dirty="0"/>
          </a:p>
        </p:txBody>
      </p:sp>
      <p:sp>
        <p:nvSpPr>
          <p:cNvPr id="9" name="文本占位符 8">
            <a:extLst>
              <a:ext uri="{FF2B5EF4-FFF2-40B4-BE49-F238E27FC236}">
                <a16:creationId xmlns:a16="http://schemas.microsoft.com/office/drawing/2014/main" id="{8A746F1F-5B6E-46DC-9761-835BFF1A4C11}"/>
              </a:ext>
            </a:extLst>
          </p:cNvPr>
          <p:cNvSpPr>
            <a:spLocks noGrp="1"/>
          </p:cNvSpPr>
          <p:nvPr>
            <p:ph type="body" idx="1"/>
          </p:nvPr>
        </p:nvSpPr>
        <p:spPr>
          <a:xfrm>
            <a:off x="669924" y="1123950"/>
            <a:ext cx="10850563" cy="501967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zh-CN" altLang="en-US" dirty="0"/>
          </a:p>
        </p:txBody>
      </p:sp>
      <p:cxnSp>
        <p:nvCxnSpPr>
          <p:cNvPr id="10" name="直接连接符 9">
            <a:extLst>
              <a:ext uri="{FF2B5EF4-FFF2-40B4-BE49-F238E27FC236}">
                <a16:creationId xmlns:a16="http://schemas.microsoft.com/office/drawing/2014/main" id="{17BBFA8E-CD81-42EC-BE2E-D717AC1A01EA}"/>
              </a:ext>
            </a:extLst>
          </p:cNvPr>
          <p:cNvCxnSpPr/>
          <p:nvPr userDrawn="1"/>
        </p:nvCxnSpPr>
        <p:spPr>
          <a:xfrm>
            <a:off x="669924" y="1028700"/>
            <a:ext cx="10850563"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日期占位符 10">
            <a:extLst>
              <a:ext uri="{FF2B5EF4-FFF2-40B4-BE49-F238E27FC236}">
                <a16:creationId xmlns:a16="http://schemas.microsoft.com/office/drawing/2014/main" id="{1A553C98-1D53-47DA-BCC6-EEC8E9008840}"/>
              </a:ext>
            </a:extLst>
          </p:cNvPr>
          <p:cNvSpPr>
            <a:spLocks noGrp="1"/>
          </p:cNvSpPr>
          <p:nvPr>
            <p:ph type="dt" sz="half" idx="2"/>
          </p:nvPr>
        </p:nvSpPr>
        <p:spPr>
          <a:xfrm>
            <a:off x="5401732" y="6240463"/>
            <a:ext cx="1388536" cy="206381"/>
          </a:xfrm>
          <a:prstGeom prst="rect">
            <a:avLst/>
          </a:prstGeom>
        </p:spPr>
        <p:txBody>
          <a:bodyPr vert="horz" lIns="91440" tIns="45720" rIns="91440" bIns="45720" rtlCol="0" anchor="ctr"/>
          <a:lstStyle>
            <a:lvl1pPr algn="ctr">
              <a:defRPr sz="1000">
                <a:solidFill>
                  <a:schemeClr val="tx1">
                    <a:lumMod val="50000"/>
                    <a:lumOff val="50000"/>
                  </a:schemeClr>
                </a:solidFill>
              </a:defRPr>
            </a:lvl1pPr>
          </a:lstStyle>
          <a:p>
            <a:endParaRPr lang="zh-CN" altLang="en-US"/>
          </a:p>
        </p:txBody>
      </p:sp>
      <p:sp>
        <p:nvSpPr>
          <p:cNvPr id="12" name="页脚占位符 11">
            <a:extLst>
              <a:ext uri="{FF2B5EF4-FFF2-40B4-BE49-F238E27FC236}">
                <a16:creationId xmlns:a16="http://schemas.microsoft.com/office/drawing/2014/main" id="{4FC72514-405C-495B-BF56-6756AE7894EB}"/>
              </a:ext>
            </a:extLst>
          </p:cNvPr>
          <p:cNvSpPr>
            <a:spLocks noGrp="1"/>
          </p:cNvSpPr>
          <p:nvPr>
            <p:ph type="ftr" sz="quarter" idx="3"/>
          </p:nvPr>
        </p:nvSpPr>
        <p:spPr>
          <a:xfrm>
            <a:off x="669924" y="6240463"/>
            <a:ext cx="4140201" cy="206381"/>
          </a:xfrm>
          <a:prstGeom prst="rect">
            <a:avLst/>
          </a:prstGeom>
        </p:spPr>
        <p:txBody>
          <a:bodyPr vert="horz" lIns="91440" tIns="45720" rIns="91440" bIns="45720" rtlCol="0" anchor="ctr"/>
          <a:lstStyle>
            <a:lvl1pPr algn="l">
              <a:defRPr sz="1000">
                <a:solidFill>
                  <a:schemeClr val="tx1">
                    <a:lumMod val="50000"/>
                    <a:lumOff val="50000"/>
                  </a:schemeClr>
                </a:solidFill>
              </a:defRPr>
            </a:lvl1pPr>
          </a:lstStyle>
          <a:p>
            <a:endParaRPr lang="zh-CN" altLang="en-US" dirty="0"/>
          </a:p>
        </p:txBody>
      </p:sp>
      <p:sp>
        <p:nvSpPr>
          <p:cNvPr id="13" name="灯片编号占位符 12">
            <a:extLst>
              <a:ext uri="{FF2B5EF4-FFF2-40B4-BE49-F238E27FC236}">
                <a16:creationId xmlns:a16="http://schemas.microsoft.com/office/drawing/2014/main" id="{B3C826FC-2745-490E-9AD0-D8AA3FDE58F6}"/>
              </a:ext>
            </a:extLst>
          </p:cNvPr>
          <p:cNvSpPr>
            <a:spLocks noGrp="1"/>
          </p:cNvSpPr>
          <p:nvPr>
            <p:ph type="sldNum" sz="quarter" idx="4"/>
          </p:nvPr>
        </p:nvSpPr>
        <p:spPr>
          <a:xfrm>
            <a:off x="8610599" y="6240463"/>
            <a:ext cx="2909888" cy="206381"/>
          </a:xfrm>
          <a:prstGeom prst="rect">
            <a:avLst/>
          </a:prstGeom>
        </p:spPr>
        <p:txBody>
          <a:bodyPr vert="horz" lIns="91440" tIns="45720" rIns="91440" bIns="45720" rtlCol="0" anchor="ctr"/>
          <a:lstStyle>
            <a:lvl1pPr algn="r">
              <a:defRPr sz="1000">
                <a:solidFill>
                  <a:schemeClr val="tx1">
                    <a:lumMod val="50000"/>
                    <a:lumOff val="50000"/>
                  </a:schemeClr>
                </a:solidFill>
              </a:defRPr>
            </a:lvl1pPr>
          </a:lstStyle>
          <a:p>
            <a:fld id="{5DD3DB80-B894-403A-B48E-6FDC1A72010E}" type="slidenum">
              <a:rPr lang="zh-CN" altLang="en-US" smtClean="0"/>
              <a:pPr/>
              <a:t>‹#›</a:t>
            </a:fld>
            <a:endParaRPr lang="zh-CN" altLang="en-US"/>
          </a:p>
        </p:txBody>
      </p:sp>
    </p:spTree>
    <p:extLst>
      <p:ext uri="{BB962C8B-B14F-4D97-AF65-F5344CB8AC3E}">
        <p14:creationId xmlns:p14="http://schemas.microsoft.com/office/powerpoint/2010/main" val="3784027784"/>
      </p:ext>
    </p:extLst>
  </p:cSld>
  <p:clrMap bg1="lt1" tx1="dk1" bg2="lt2" tx2="dk2" accent1="accent1" accent2="accent2" accent3="accent3" accent4="accent4" accent5="accent5" accent6="accent6" hlink="hlink" folHlink="folHlink"/>
  <p:sldLayoutIdLst>
    <p:sldLayoutId id="2147483660" r:id="rId1"/>
    <p:sldLayoutId id="2147483651" r:id="rId2"/>
    <p:sldLayoutId id="2147483662" r:id="rId3"/>
    <p:sldLayoutId id="2147483663" r:id="rId4"/>
    <p:sldLayoutId id="2147483655" r:id="rId5"/>
    <p:sldLayoutId id="2147483661" r:id="rId6"/>
  </p:sldLayoutIdLst>
  <p:hf hdr="0" ftr="0"/>
  <p:txStyles>
    <p:titleStyle>
      <a:lvl1pPr algn="l" defTabSz="914354"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22">
          <p15:clr>
            <a:srgbClr val="F26B43"/>
          </p15:clr>
        </p15:guide>
        <p15:guide id="2" pos="7257">
          <p15:clr>
            <a:srgbClr val="F26B43"/>
          </p15:clr>
        </p15:guide>
        <p15:guide id="3" orient="horz" pos="648">
          <p15:clr>
            <a:srgbClr val="F26B43"/>
          </p15:clr>
        </p15:guide>
        <p15:guide id="4" orient="horz" pos="712">
          <p15:clr>
            <a:srgbClr val="F26B43"/>
          </p15:clr>
        </p15:guide>
        <p15:guide id="5" orient="horz" pos="3931">
          <p15:clr>
            <a:srgbClr val="F26B43"/>
          </p15:clr>
        </p15:guide>
        <p15:guide id="6" orient="horz" pos="386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îṣliḓé"/>
        <p:cNvGrpSpPr/>
        <p:nvPr/>
      </p:nvGrpSpPr>
      <p:grpSpPr>
        <a:xfrm>
          <a:off x="0" y="0"/>
          <a:ext cx="0" cy="0"/>
          <a:chOff x="0" y="0"/>
          <a:chExt cx="0" cy="0"/>
        </a:xfrm>
      </p:grpSpPr>
      <p:sp>
        <p:nvSpPr>
          <p:cNvPr id="19" name="íS1íḍê">
            <a:extLst>
              <a:ext uri="{FF2B5EF4-FFF2-40B4-BE49-F238E27FC236}">
                <a16:creationId xmlns:a16="http://schemas.microsoft.com/office/drawing/2014/main" id="{E7257304-2BF8-465A-A41B-588943A1256B}"/>
              </a:ext>
            </a:extLst>
          </p:cNvPr>
          <p:cNvSpPr>
            <a:spLocks noGrp="1"/>
          </p:cNvSpPr>
          <p:nvPr>
            <p:ph type="ctrTitle"/>
          </p:nvPr>
        </p:nvSpPr>
        <p:spPr>
          <a:xfrm>
            <a:off x="5791503" y="1946431"/>
            <a:ext cx="6095697" cy="2475281"/>
          </a:xfrm>
        </p:spPr>
        <p:txBody>
          <a:bodyPr>
            <a:noAutofit/>
          </a:bodyPr>
          <a:lstStyle/>
          <a:p>
            <a:pPr algn="ctr">
              <a:lnSpc>
                <a:spcPct val="150000"/>
              </a:lnSpc>
            </a:pPr>
            <a:r>
              <a:rPr lang="zh-CN" altLang="en-US" dirty="0">
                <a:latin typeface="华文新魏" panose="02010800040101010101" pitchFamily="2" charset="-122"/>
                <a:ea typeface="华文新魏" panose="02010800040101010101" pitchFamily="2" charset="-122"/>
              </a:rPr>
              <a:t>因纳特市场营销模拟平台</a:t>
            </a:r>
            <a:br>
              <a:rPr lang="en-US" altLang="zh-CN" dirty="0">
                <a:latin typeface="+mj-ea"/>
              </a:rPr>
            </a:br>
            <a:r>
              <a:rPr lang="zh-CN" altLang="en-US" sz="2800" dirty="0">
                <a:latin typeface="华文新魏" panose="02010800040101010101" pitchFamily="2" charset="-122"/>
                <a:ea typeface="华文新魏" panose="02010800040101010101" pitchFamily="2" charset="-122"/>
              </a:rPr>
              <a:t>使用讲解</a:t>
            </a:r>
            <a:endParaRPr lang="zh-CN" altLang="en-US" sz="2800" b="0" dirty="0">
              <a:latin typeface="华文新魏" panose="02010800040101010101" pitchFamily="2" charset="-122"/>
              <a:ea typeface="华文新魏" panose="02010800040101010101" pitchFamily="2" charset="-122"/>
            </a:endParaRPr>
          </a:p>
        </p:txBody>
      </p:sp>
      <p:sp>
        <p:nvSpPr>
          <p:cNvPr id="3" name="标题 1">
            <a:extLst>
              <a:ext uri="{FF2B5EF4-FFF2-40B4-BE49-F238E27FC236}">
                <a16:creationId xmlns:a16="http://schemas.microsoft.com/office/drawing/2014/main" id="{094A8CE4-6871-484D-AB64-F28BF5667A85}"/>
              </a:ext>
            </a:extLst>
          </p:cNvPr>
          <p:cNvSpPr txBox="1">
            <a:spLocks/>
          </p:cNvSpPr>
          <p:nvPr/>
        </p:nvSpPr>
        <p:spPr>
          <a:xfrm>
            <a:off x="6027026" y="4691360"/>
            <a:ext cx="4415191" cy="524932"/>
          </a:xfrm>
          <a:prstGeom prst="rect">
            <a:avLst/>
          </a:prstGeom>
        </p:spPr>
        <p:txBody>
          <a:bodyPr vert="horz" lIns="91440" tIns="45720" rIns="91440" bIns="45720" rtlCol="0" anchor="b">
            <a:normAutofit/>
          </a:bodyPr>
          <a:lstStyle>
            <a:lvl1pPr algn="r" defTabSz="914354" rtl="0" eaLnBrk="1" latinLnBrk="0" hangingPunct="1">
              <a:lnSpc>
                <a:spcPct val="90000"/>
              </a:lnSpc>
              <a:spcBef>
                <a:spcPct val="0"/>
              </a:spcBef>
              <a:buNone/>
              <a:defRPr sz="4000" b="1" kern="1200">
                <a:solidFill>
                  <a:schemeClr val="bg1"/>
                </a:solidFill>
                <a:latin typeface="+mj-lt"/>
                <a:ea typeface="+mj-ea"/>
                <a:cs typeface="+mj-cs"/>
              </a:defRPr>
            </a:lvl1pPr>
          </a:lstStyle>
          <a:p>
            <a:r>
              <a:rPr lang="zh-CN" altLang="en-US" sz="2400"/>
              <a:t>学生端主要功能及操作 </a:t>
            </a:r>
            <a:endParaRPr lang="zh-CN" altLang="en-US" sz="2400" dirty="0"/>
          </a:p>
        </p:txBody>
      </p:sp>
    </p:spTree>
    <p:custDataLst>
      <p:tags r:id="rId2"/>
    </p:custDataLst>
    <p:extLst>
      <p:ext uri="{BB962C8B-B14F-4D97-AF65-F5344CB8AC3E}">
        <p14:creationId xmlns:p14="http://schemas.microsoft.com/office/powerpoint/2010/main" val="2271741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E802BC2E-E9A8-440A-8C9C-418820970DD1}"/>
              </a:ext>
            </a:extLst>
          </p:cNvPr>
          <p:cNvSpPr txBox="1"/>
          <p:nvPr/>
        </p:nvSpPr>
        <p:spPr>
          <a:xfrm>
            <a:off x="246968" y="1943886"/>
            <a:ext cx="5476196" cy="3782895"/>
          </a:xfrm>
          <a:prstGeom prst="rect">
            <a:avLst/>
          </a:prstGeom>
          <a:noFill/>
        </p:spPr>
        <p:txBody>
          <a:bodyPr wrap="square">
            <a:spAutoFit/>
          </a:bodyPr>
          <a:lstStyle/>
          <a:p>
            <a:pPr marL="285750" indent="-285750">
              <a:lnSpc>
                <a:spcPct val="150000"/>
              </a:lnSpc>
              <a:buFont typeface="Wingdings" panose="05000000000000000000" pitchFamily="2" charset="2"/>
              <a:buChar char="l"/>
            </a:pPr>
            <a:r>
              <a:rPr lang="zh-CN" altLang="en-US" sz="1800" dirty="0">
                <a:latin typeface="+mj-ea"/>
                <a:ea typeface="+mj-ea"/>
              </a:rPr>
              <a:t>学生可以通过即时数据展示随时了解自己公司信用等级、账户金额、产品档次、品牌知名度、可销售数量、市场开拓度、产品库存等相关信息</a:t>
            </a:r>
            <a:endParaRPr lang="en-US" altLang="zh-CN" sz="1800" dirty="0">
              <a:latin typeface="+mj-ea"/>
              <a:ea typeface="+mj-ea"/>
            </a:endParaRPr>
          </a:p>
          <a:p>
            <a:pPr marL="285750" indent="-285750">
              <a:lnSpc>
                <a:spcPct val="150000"/>
              </a:lnSpc>
              <a:buFont typeface="Wingdings" panose="05000000000000000000" pitchFamily="2" charset="2"/>
              <a:buChar char="l"/>
            </a:pPr>
            <a:r>
              <a:rPr lang="zh-CN" altLang="en-US" sz="1800" dirty="0">
                <a:latin typeface="+mj-ea"/>
                <a:ea typeface="+mj-ea"/>
              </a:rPr>
              <a:t>信用等级：当前季度发货，如违约，赔偿违约金</a:t>
            </a:r>
            <a:r>
              <a:rPr lang="en-US" altLang="zh-CN" sz="1800" dirty="0">
                <a:latin typeface="+mj-ea"/>
                <a:ea typeface="+mj-ea"/>
              </a:rPr>
              <a:t>10%</a:t>
            </a:r>
            <a:r>
              <a:rPr lang="zh-CN" altLang="en-US" sz="1800" dirty="0">
                <a:latin typeface="+mj-ea"/>
                <a:ea typeface="+mj-ea"/>
              </a:rPr>
              <a:t>，信用等级降一级。信用等级会影响招投标。</a:t>
            </a:r>
          </a:p>
          <a:p>
            <a:pPr marL="285750" indent="-285750">
              <a:lnSpc>
                <a:spcPct val="150000"/>
              </a:lnSpc>
              <a:buFont typeface="Wingdings" panose="05000000000000000000" pitchFamily="2" charset="2"/>
              <a:buChar char="l"/>
            </a:pPr>
            <a:r>
              <a:rPr lang="zh-CN" altLang="en-US" sz="1800" dirty="0">
                <a:latin typeface="+mj-ea"/>
                <a:ea typeface="+mj-ea"/>
              </a:rPr>
              <a:t>产品档次：通过产品研发和技术购买进行提升，根据影响产品等级的数值，判断其数值大于</a:t>
            </a:r>
            <a:r>
              <a:rPr lang="en-US" altLang="zh-CN" sz="1800" dirty="0">
                <a:latin typeface="+mj-ea"/>
                <a:ea typeface="+mj-ea"/>
              </a:rPr>
              <a:t>1</a:t>
            </a:r>
            <a:r>
              <a:rPr lang="zh-CN" altLang="en-US" sz="1800" dirty="0">
                <a:latin typeface="+mj-ea"/>
                <a:ea typeface="+mj-ea"/>
              </a:rPr>
              <a:t>时，产品为中档，大于</a:t>
            </a:r>
            <a:r>
              <a:rPr lang="en-US" altLang="zh-CN" sz="1800" dirty="0">
                <a:latin typeface="+mj-ea"/>
                <a:ea typeface="+mj-ea"/>
              </a:rPr>
              <a:t>2</a:t>
            </a:r>
            <a:r>
              <a:rPr lang="zh-CN" altLang="en-US" sz="1800" dirty="0">
                <a:latin typeface="+mj-ea"/>
                <a:ea typeface="+mj-ea"/>
              </a:rPr>
              <a:t>时，产品为高档，产品数值是累计叠加的</a:t>
            </a:r>
            <a:endParaRPr lang="en-US" altLang="zh-CN" sz="1800" dirty="0">
              <a:latin typeface="+mj-ea"/>
              <a:ea typeface="+mj-ea"/>
            </a:endParaRPr>
          </a:p>
        </p:txBody>
      </p:sp>
      <p:sp>
        <p:nvSpPr>
          <p:cNvPr id="5" name="文本框 4">
            <a:extLst>
              <a:ext uri="{FF2B5EF4-FFF2-40B4-BE49-F238E27FC236}">
                <a16:creationId xmlns:a16="http://schemas.microsoft.com/office/drawing/2014/main" id="{8521FF98-475D-4A6F-802A-A1414326E868}"/>
              </a:ext>
            </a:extLst>
          </p:cNvPr>
          <p:cNvSpPr txBox="1"/>
          <p:nvPr/>
        </p:nvSpPr>
        <p:spPr>
          <a:xfrm>
            <a:off x="471991" y="254026"/>
            <a:ext cx="8924770" cy="1333698"/>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zh-CN" altLang="en-US" sz="2400" b="1" dirty="0">
                <a:solidFill>
                  <a:schemeClr val="accent1"/>
                </a:solidFill>
                <a:latin typeface="+mj-ea"/>
                <a:ea typeface="+mj-ea"/>
              </a:rPr>
              <a:t>相关规则：</a:t>
            </a:r>
            <a:endParaRPr lang="en-US" altLang="zh-CN" sz="2400" b="1" dirty="0">
              <a:solidFill>
                <a:schemeClr val="accent1"/>
              </a:solidFill>
              <a:latin typeface="+mj-ea"/>
              <a:ea typeface="+mj-ea"/>
            </a:endParaRPr>
          </a:p>
          <a:p>
            <a:pPr>
              <a:lnSpc>
                <a:spcPct val="150000"/>
              </a:lnSpc>
            </a:pPr>
            <a:endParaRPr lang="en-US" altLang="zh-CN" sz="1400" dirty="0">
              <a:latin typeface="+mj-ea"/>
              <a:ea typeface="+mj-ea"/>
            </a:endParaRPr>
          </a:p>
          <a:p>
            <a:pPr>
              <a:lnSpc>
                <a:spcPct val="150000"/>
              </a:lnSpc>
            </a:pPr>
            <a:endParaRPr lang="zh-CN" altLang="en-US" dirty="0"/>
          </a:p>
        </p:txBody>
      </p:sp>
      <p:pic>
        <p:nvPicPr>
          <p:cNvPr id="7" name="图片 6">
            <a:extLst>
              <a:ext uri="{FF2B5EF4-FFF2-40B4-BE49-F238E27FC236}">
                <a16:creationId xmlns:a16="http://schemas.microsoft.com/office/drawing/2014/main" id="{FB565CE2-EAB7-46B0-A0D2-218E079A3246}"/>
              </a:ext>
            </a:extLst>
          </p:cNvPr>
          <p:cNvPicPr>
            <a:picLocks noChangeAspect="1"/>
          </p:cNvPicPr>
          <p:nvPr/>
        </p:nvPicPr>
        <p:blipFill>
          <a:blip r:embed="rId2"/>
          <a:stretch>
            <a:fillRect/>
          </a:stretch>
        </p:blipFill>
        <p:spPr>
          <a:xfrm>
            <a:off x="751668" y="1103749"/>
            <a:ext cx="8196944" cy="782987"/>
          </a:xfrm>
          <a:prstGeom prst="rect">
            <a:avLst/>
          </a:prstGeom>
        </p:spPr>
      </p:pic>
      <p:sp>
        <p:nvSpPr>
          <p:cNvPr id="9" name="文本框 8">
            <a:extLst>
              <a:ext uri="{FF2B5EF4-FFF2-40B4-BE49-F238E27FC236}">
                <a16:creationId xmlns:a16="http://schemas.microsoft.com/office/drawing/2014/main" id="{5EC35EF9-5903-4FA7-89E1-75B7E9C75E87}"/>
              </a:ext>
            </a:extLst>
          </p:cNvPr>
          <p:cNvSpPr txBox="1"/>
          <p:nvPr/>
        </p:nvSpPr>
        <p:spPr>
          <a:xfrm>
            <a:off x="6198734" y="1886736"/>
            <a:ext cx="5157787" cy="2951898"/>
          </a:xfrm>
          <a:prstGeom prst="rect">
            <a:avLst/>
          </a:prstGeom>
          <a:noFill/>
        </p:spPr>
        <p:txBody>
          <a:bodyPr wrap="square">
            <a:spAutoFit/>
          </a:bodyPr>
          <a:lstStyle/>
          <a:p>
            <a:pPr marL="285750" indent="-285750">
              <a:lnSpc>
                <a:spcPct val="150000"/>
              </a:lnSpc>
              <a:buFont typeface="Wingdings" panose="05000000000000000000" pitchFamily="2" charset="2"/>
              <a:buChar char="l"/>
            </a:pPr>
            <a:r>
              <a:rPr lang="zh-CN" altLang="en-US" sz="1800" dirty="0">
                <a:latin typeface="+mj-ea"/>
                <a:ea typeface="+mj-ea"/>
              </a:rPr>
              <a:t>品牌知名度：每年广告有效度衰减</a:t>
            </a:r>
            <a:r>
              <a:rPr lang="en-US" altLang="zh-CN" sz="1800" dirty="0">
                <a:latin typeface="+mj-ea"/>
                <a:ea typeface="+mj-ea"/>
              </a:rPr>
              <a:t>30%</a:t>
            </a:r>
            <a:r>
              <a:rPr lang="zh-CN" altLang="en-US" sz="1800" dirty="0">
                <a:latin typeface="+mj-ea"/>
                <a:ea typeface="+mj-ea"/>
              </a:rPr>
              <a:t>；投放总金额</a:t>
            </a:r>
            <a:r>
              <a:rPr lang="en-US" altLang="zh-CN" sz="1800" dirty="0">
                <a:latin typeface="+mj-ea"/>
                <a:ea typeface="+mj-ea"/>
              </a:rPr>
              <a:t>=</a:t>
            </a:r>
            <a:r>
              <a:rPr lang="zh-CN" altLang="en-US" sz="1800" dirty="0">
                <a:latin typeface="+mj-ea"/>
                <a:ea typeface="+mj-ea"/>
              </a:rPr>
              <a:t>投放数量*单价</a:t>
            </a:r>
          </a:p>
          <a:p>
            <a:pPr marL="285750" indent="-285750">
              <a:lnSpc>
                <a:spcPct val="150000"/>
              </a:lnSpc>
              <a:buFont typeface="Wingdings" panose="05000000000000000000" pitchFamily="2" charset="2"/>
              <a:buChar char="l"/>
            </a:pPr>
            <a:r>
              <a:rPr lang="zh-CN" altLang="en-US" sz="1800" dirty="0">
                <a:latin typeface="+mj-ea"/>
                <a:ea typeface="+mj-ea"/>
              </a:rPr>
              <a:t>可销售数量：可销售数量</a:t>
            </a:r>
            <a:r>
              <a:rPr lang="en-US" altLang="zh-CN" sz="1800" dirty="0">
                <a:latin typeface="+mj-ea"/>
                <a:ea typeface="+mj-ea"/>
              </a:rPr>
              <a:t>=</a:t>
            </a:r>
            <a:r>
              <a:rPr lang="zh-CN" altLang="en-US" sz="1800" dirty="0">
                <a:latin typeface="+mj-ea"/>
                <a:ea typeface="+mj-ea"/>
              </a:rPr>
              <a:t>市场开拓值</a:t>
            </a:r>
            <a:r>
              <a:rPr lang="en-US" altLang="zh-CN" sz="1800" dirty="0">
                <a:latin typeface="+mj-ea"/>
                <a:ea typeface="+mj-ea"/>
              </a:rPr>
              <a:t>/ 0.1 </a:t>
            </a:r>
            <a:r>
              <a:rPr lang="zh-CN" altLang="en-US" sz="1800" dirty="0">
                <a:latin typeface="+mj-ea"/>
                <a:ea typeface="+mj-ea"/>
              </a:rPr>
              <a:t>＊ 可销售数量转换基数</a:t>
            </a:r>
            <a:r>
              <a:rPr lang="en-US" altLang="zh-CN" sz="1800" dirty="0">
                <a:latin typeface="+mj-ea"/>
                <a:ea typeface="+mj-ea"/>
              </a:rPr>
              <a:t>(</a:t>
            </a:r>
            <a:r>
              <a:rPr lang="zh-CN" altLang="en-US" sz="1800" dirty="0">
                <a:latin typeface="+mj-ea"/>
                <a:ea typeface="+mj-ea"/>
              </a:rPr>
              <a:t>默认</a:t>
            </a:r>
            <a:r>
              <a:rPr lang="en-US" altLang="zh-CN" sz="1800" dirty="0">
                <a:latin typeface="+mj-ea"/>
                <a:ea typeface="+mj-ea"/>
              </a:rPr>
              <a:t>1000) </a:t>
            </a:r>
            <a:r>
              <a:rPr lang="zh-CN" altLang="en-US" sz="1800" dirty="0">
                <a:latin typeface="+mj-ea"/>
                <a:ea typeface="+mj-ea"/>
              </a:rPr>
              <a:t>＊ </a:t>
            </a:r>
            <a:r>
              <a:rPr lang="en-US" altLang="zh-CN" sz="1800" dirty="0">
                <a:latin typeface="+mj-ea"/>
                <a:ea typeface="+mj-ea"/>
              </a:rPr>
              <a:t>3/8</a:t>
            </a:r>
          </a:p>
          <a:p>
            <a:pPr marL="285750" indent="-285750">
              <a:lnSpc>
                <a:spcPct val="150000"/>
              </a:lnSpc>
              <a:buFont typeface="Wingdings" panose="05000000000000000000" pitchFamily="2" charset="2"/>
              <a:buChar char="l"/>
            </a:pPr>
            <a:r>
              <a:rPr lang="zh-CN" altLang="en-US" sz="1800" dirty="0">
                <a:latin typeface="+mj-ea"/>
                <a:ea typeface="+mj-ea"/>
              </a:rPr>
              <a:t>市场开拓度：市场开拓度可以通过市场开拓和促销活动来增加，市场开拓度直接决定可销售数量</a:t>
            </a:r>
          </a:p>
        </p:txBody>
      </p:sp>
    </p:spTree>
    <p:extLst>
      <p:ext uri="{BB962C8B-B14F-4D97-AF65-F5344CB8AC3E}">
        <p14:creationId xmlns:p14="http://schemas.microsoft.com/office/powerpoint/2010/main" val="3055130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AF4B5195-9740-4186-8F77-0CB7AA5CF797}"/>
              </a:ext>
            </a:extLst>
          </p:cNvPr>
          <p:cNvPicPr>
            <a:picLocks noChangeAspect="1"/>
          </p:cNvPicPr>
          <p:nvPr/>
        </p:nvPicPr>
        <p:blipFill>
          <a:blip r:embed="rId2"/>
          <a:stretch>
            <a:fillRect/>
          </a:stretch>
        </p:blipFill>
        <p:spPr>
          <a:xfrm>
            <a:off x="1002670" y="996042"/>
            <a:ext cx="10215563" cy="2246045"/>
          </a:xfrm>
          <a:prstGeom prst="rect">
            <a:avLst/>
          </a:prstGeom>
          <a:ln>
            <a:solidFill>
              <a:schemeClr val="accent1"/>
            </a:solidFill>
          </a:ln>
        </p:spPr>
      </p:pic>
      <p:sp>
        <p:nvSpPr>
          <p:cNvPr id="5" name="文本框 4">
            <a:extLst>
              <a:ext uri="{FF2B5EF4-FFF2-40B4-BE49-F238E27FC236}">
                <a16:creationId xmlns:a16="http://schemas.microsoft.com/office/drawing/2014/main" id="{FA1939FB-DAC5-4230-883E-0447705E096B}"/>
              </a:ext>
            </a:extLst>
          </p:cNvPr>
          <p:cNvSpPr txBox="1"/>
          <p:nvPr/>
        </p:nvSpPr>
        <p:spPr>
          <a:xfrm>
            <a:off x="1002670" y="408253"/>
            <a:ext cx="4547766" cy="458908"/>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zh-CN" altLang="en-US" b="1" dirty="0">
                <a:latin typeface="+mj-ea"/>
                <a:ea typeface="+mj-ea"/>
              </a:rPr>
              <a:t>相关实验产品的初始资本</a:t>
            </a:r>
            <a:endParaRPr lang="en-US" altLang="zh-CN" b="1" dirty="0">
              <a:latin typeface="+mj-ea"/>
              <a:ea typeface="+mj-ea"/>
            </a:endParaRPr>
          </a:p>
        </p:txBody>
      </p:sp>
      <p:sp>
        <p:nvSpPr>
          <p:cNvPr id="7" name="文本框 6">
            <a:extLst>
              <a:ext uri="{FF2B5EF4-FFF2-40B4-BE49-F238E27FC236}">
                <a16:creationId xmlns:a16="http://schemas.microsoft.com/office/drawing/2014/main" id="{EC19C7C5-DB21-46EB-8E8B-65F05F5BDE03}"/>
              </a:ext>
            </a:extLst>
          </p:cNvPr>
          <p:cNvSpPr txBox="1"/>
          <p:nvPr/>
        </p:nvSpPr>
        <p:spPr>
          <a:xfrm>
            <a:off x="1002670" y="3370968"/>
            <a:ext cx="6094638" cy="369332"/>
          </a:xfrm>
          <a:prstGeom prst="rect">
            <a:avLst/>
          </a:prstGeom>
          <a:noFill/>
        </p:spPr>
        <p:txBody>
          <a:bodyPr wrap="square">
            <a:spAutoFit/>
          </a:bodyPr>
          <a:lstStyle/>
          <a:p>
            <a:pPr marL="285750" indent="-285750">
              <a:buFont typeface="Wingdings" panose="05000000000000000000" pitchFamily="2" charset="2"/>
              <a:buChar char="l"/>
            </a:pPr>
            <a:r>
              <a:rPr lang="zh-CN" altLang="en-US" b="1" i="0" u="none" strike="noStrike" dirty="0">
                <a:solidFill>
                  <a:srgbClr val="111A1F"/>
                </a:solidFill>
                <a:effectLst/>
                <a:latin typeface="Times New Roman" panose="02020603050405020304" pitchFamily="18" charset="0"/>
              </a:rPr>
              <a:t>可销售数量转换基数 </a:t>
            </a:r>
            <a:endParaRPr lang="zh-CN" altLang="en-US" dirty="0"/>
          </a:p>
        </p:txBody>
      </p:sp>
      <p:pic>
        <p:nvPicPr>
          <p:cNvPr id="9" name="图片 8">
            <a:extLst>
              <a:ext uri="{FF2B5EF4-FFF2-40B4-BE49-F238E27FC236}">
                <a16:creationId xmlns:a16="http://schemas.microsoft.com/office/drawing/2014/main" id="{B64D13D3-2C4A-4410-A6DC-059E6EF6F880}"/>
              </a:ext>
            </a:extLst>
          </p:cNvPr>
          <p:cNvPicPr>
            <a:picLocks noChangeAspect="1"/>
          </p:cNvPicPr>
          <p:nvPr/>
        </p:nvPicPr>
        <p:blipFill>
          <a:blip r:embed="rId3"/>
          <a:stretch>
            <a:fillRect/>
          </a:stretch>
        </p:blipFill>
        <p:spPr>
          <a:xfrm>
            <a:off x="1129649" y="4084771"/>
            <a:ext cx="7486650" cy="676275"/>
          </a:xfrm>
          <a:prstGeom prst="rect">
            <a:avLst/>
          </a:prstGeom>
          <a:ln>
            <a:solidFill>
              <a:schemeClr val="accent1"/>
            </a:solidFill>
          </a:ln>
        </p:spPr>
      </p:pic>
    </p:spTree>
    <p:extLst>
      <p:ext uri="{BB962C8B-B14F-4D97-AF65-F5344CB8AC3E}">
        <p14:creationId xmlns:p14="http://schemas.microsoft.com/office/powerpoint/2010/main" val="1720639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850661" y="1498049"/>
            <a:ext cx="10108592" cy="4974833"/>
          </a:xfrm>
          <a:prstGeom prst="rect">
            <a:avLst/>
          </a:prstGeom>
        </p:spPr>
      </p:pic>
      <p:sp>
        <p:nvSpPr>
          <p:cNvPr id="7" name="文本框 6">
            <a:extLst>
              <a:ext uri="{FF2B5EF4-FFF2-40B4-BE49-F238E27FC236}">
                <a16:creationId xmlns:a16="http://schemas.microsoft.com/office/drawing/2014/main" id="{314F1B60-6CE3-47B2-9342-EFFD8234B847}"/>
              </a:ext>
            </a:extLst>
          </p:cNvPr>
          <p:cNvSpPr txBox="1"/>
          <p:nvPr/>
        </p:nvSpPr>
        <p:spPr>
          <a:xfrm>
            <a:off x="790104" y="335098"/>
            <a:ext cx="10229705" cy="1061829"/>
          </a:xfrm>
          <a:prstGeom prst="rect">
            <a:avLst/>
          </a:prstGeom>
          <a:noFill/>
        </p:spPr>
        <p:txBody>
          <a:bodyPr wrap="square" rtlCol="0">
            <a:spAutoFit/>
          </a:bodyPr>
          <a:lstStyle/>
          <a:p>
            <a:pPr>
              <a:lnSpc>
                <a:spcPct val="150000"/>
              </a:lnSpc>
            </a:pPr>
            <a:r>
              <a:rPr lang="zh-CN" altLang="en-US" sz="2400" b="1" dirty="0">
                <a:solidFill>
                  <a:schemeClr val="accent1"/>
                </a:solidFill>
                <a:latin typeface="+mj-ea"/>
                <a:ea typeface="+mj-ea"/>
              </a:rPr>
              <a:t>营销环境：</a:t>
            </a:r>
            <a:endParaRPr lang="en-US" altLang="zh-CN" sz="2400" b="1" dirty="0">
              <a:solidFill>
                <a:schemeClr val="accent1"/>
              </a:solidFill>
              <a:latin typeface="+mj-ea"/>
              <a:ea typeface="+mj-ea"/>
            </a:endParaRPr>
          </a:p>
          <a:p>
            <a:pPr>
              <a:lnSpc>
                <a:spcPct val="150000"/>
              </a:lnSpc>
            </a:pPr>
            <a:r>
              <a:rPr lang="zh-CN" altLang="en-US" dirty="0"/>
              <a:t>学生通过对全国七大区域营销环境数据进行分析、竞争对手调查形成自己的市场调查报告</a:t>
            </a:r>
          </a:p>
        </p:txBody>
      </p:sp>
    </p:spTree>
    <p:extLst>
      <p:ext uri="{BB962C8B-B14F-4D97-AF65-F5344CB8AC3E}">
        <p14:creationId xmlns:p14="http://schemas.microsoft.com/office/powerpoint/2010/main" val="7742380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314F1B60-6CE3-47B2-9342-EFFD8234B847}"/>
              </a:ext>
            </a:extLst>
          </p:cNvPr>
          <p:cNvSpPr txBox="1"/>
          <p:nvPr/>
        </p:nvSpPr>
        <p:spPr>
          <a:xfrm>
            <a:off x="983928" y="160830"/>
            <a:ext cx="9733280" cy="1477328"/>
          </a:xfrm>
          <a:prstGeom prst="rect">
            <a:avLst/>
          </a:prstGeom>
          <a:noFill/>
        </p:spPr>
        <p:txBody>
          <a:bodyPr wrap="square" rtlCol="0">
            <a:spAutoFit/>
          </a:bodyPr>
          <a:lstStyle/>
          <a:p>
            <a:pPr>
              <a:lnSpc>
                <a:spcPct val="150000"/>
              </a:lnSpc>
            </a:pPr>
            <a:r>
              <a:rPr lang="zh-CN" altLang="en-US" sz="2400" b="1" dirty="0">
                <a:solidFill>
                  <a:schemeClr val="accent1"/>
                </a:solidFill>
                <a:latin typeface="+mj-ea"/>
                <a:ea typeface="+mj-ea"/>
              </a:rPr>
              <a:t>营销环境分析：</a:t>
            </a:r>
            <a:endParaRPr lang="en-US" altLang="zh-CN" sz="2400" b="1" dirty="0">
              <a:solidFill>
                <a:schemeClr val="accent1"/>
              </a:solidFill>
              <a:latin typeface="+mj-ea"/>
              <a:ea typeface="+mj-ea"/>
            </a:endParaRPr>
          </a:p>
          <a:p>
            <a:pPr>
              <a:lnSpc>
                <a:spcPct val="150000"/>
              </a:lnSpc>
            </a:pPr>
            <a:r>
              <a:rPr lang="zh-CN" altLang="en-US" dirty="0"/>
              <a:t>查看不同区域的数据并进行分析，分析结果关系到后期市场定位，相关数据有所在区域不同产品档次的需求量、价格、品牌要求、管理费用</a:t>
            </a:r>
          </a:p>
        </p:txBody>
      </p:sp>
      <p:pic>
        <p:nvPicPr>
          <p:cNvPr id="3" name="图片 2"/>
          <p:cNvPicPr>
            <a:picLocks noChangeAspect="1"/>
          </p:cNvPicPr>
          <p:nvPr/>
        </p:nvPicPr>
        <p:blipFill>
          <a:blip r:embed="rId2"/>
          <a:stretch>
            <a:fillRect/>
          </a:stretch>
        </p:blipFill>
        <p:spPr>
          <a:xfrm>
            <a:off x="983928" y="1713654"/>
            <a:ext cx="9733280" cy="4903400"/>
          </a:xfrm>
          <a:prstGeom prst="rect">
            <a:avLst/>
          </a:prstGeom>
        </p:spPr>
      </p:pic>
    </p:spTree>
    <p:extLst>
      <p:ext uri="{BB962C8B-B14F-4D97-AF65-F5344CB8AC3E}">
        <p14:creationId xmlns:p14="http://schemas.microsoft.com/office/powerpoint/2010/main" val="3577145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723601" y="1889759"/>
            <a:ext cx="10398212" cy="4716213"/>
          </a:xfrm>
          <a:prstGeom prst="rect">
            <a:avLst/>
          </a:prstGeom>
        </p:spPr>
      </p:pic>
      <p:sp>
        <p:nvSpPr>
          <p:cNvPr id="11" name="文本框 10">
            <a:extLst>
              <a:ext uri="{FF2B5EF4-FFF2-40B4-BE49-F238E27FC236}">
                <a16:creationId xmlns:a16="http://schemas.microsoft.com/office/drawing/2014/main" id="{314F1B60-6CE3-47B2-9342-EFFD8234B847}"/>
              </a:ext>
            </a:extLst>
          </p:cNvPr>
          <p:cNvSpPr txBox="1"/>
          <p:nvPr/>
        </p:nvSpPr>
        <p:spPr>
          <a:xfrm>
            <a:off x="723600" y="281942"/>
            <a:ext cx="10574320" cy="1477328"/>
          </a:xfrm>
          <a:prstGeom prst="rect">
            <a:avLst/>
          </a:prstGeom>
          <a:noFill/>
        </p:spPr>
        <p:txBody>
          <a:bodyPr wrap="square" rtlCol="0">
            <a:spAutoFit/>
          </a:bodyPr>
          <a:lstStyle/>
          <a:p>
            <a:pPr>
              <a:lnSpc>
                <a:spcPct val="150000"/>
              </a:lnSpc>
            </a:pPr>
            <a:r>
              <a:rPr lang="zh-CN" altLang="en-US" sz="2400" b="1" dirty="0">
                <a:solidFill>
                  <a:schemeClr val="accent1"/>
                </a:solidFill>
                <a:latin typeface="+mj-ea"/>
                <a:ea typeface="+mj-ea"/>
              </a:rPr>
              <a:t>竞争对手调查：</a:t>
            </a:r>
            <a:endParaRPr lang="en-US" altLang="zh-CN" sz="2400" b="1" dirty="0">
              <a:solidFill>
                <a:schemeClr val="accent1"/>
              </a:solidFill>
              <a:latin typeface="+mj-ea"/>
              <a:ea typeface="+mj-ea"/>
            </a:endParaRPr>
          </a:p>
          <a:p>
            <a:pPr>
              <a:lnSpc>
                <a:spcPct val="150000"/>
              </a:lnSpc>
            </a:pPr>
            <a:r>
              <a:rPr lang="zh-CN" altLang="en-US" dirty="0"/>
              <a:t>可花费一定的经费实时了解竞争对手品牌知名度、可销售数量、市场开拓度、目标市场等相关信息，便于后期的市场选定和招投标</a:t>
            </a:r>
          </a:p>
        </p:txBody>
      </p:sp>
    </p:spTree>
    <p:extLst>
      <p:ext uri="{BB962C8B-B14F-4D97-AF65-F5344CB8AC3E}">
        <p14:creationId xmlns:p14="http://schemas.microsoft.com/office/powerpoint/2010/main" val="4183852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688817" y="1754326"/>
            <a:ext cx="9775983" cy="4826810"/>
          </a:xfrm>
          <a:prstGeom prst="rect">
            <a:avLst/>
          </a:prstGeom>
        </p:spPr>
      </p:pic>
      <p:sp>
        <p:nvSpPr>
          <p:cNvPr id="3" name="文本框 2">
            <a:extLst>
              <a:ext uri="{FF2B5EF4-FFF2-40B4-BE49-F238E27FC236}">
                <a16:creationId xmlns:a16="http://schemas.microsoft.com/office/drawing/2014/main" id="{314F1B60-6CE3-47B2-9342-EFFD8234B847}"/>
              </a:ext>
            </a:extLst>
          </p:cNvPr>
          <p:cNvSpPr txBox="1"/>
          <p:nvPr/>
        </p:nvSpPr>
        <p:spPr>
          <a:xfrm>
            <a:off x="688817" y="0"/>
            <a:ext cx="10812303" cy="1892826"/>
          </a:xfrm>
          <a:prstGeom prst="rect">
            <a:avLst/>
          </a:prstGeom>
          <a:noFill/>
        </p:spPr>
        <p:txBody>
          <a:bodyPr wrap="square" rtlCol="0">
            <a:spAutoFit/>
          </a:bodyPr>
          <a:lstStyle/>
          <a:p>
            <a:pPr>
              <a:lnSpc>
                <a:spcPct val="150000"/>
              </a:lnSpc>
            </a:pPr>
            <a:r>
              <a:rPr lang="zh-CN" altLang="en-US" sz="2400" b="1" dirty="0">
                <a:solidFill>
                  <a:schemeClr val="accent1"/>
                </a:solidFill>
                <a:latin typeface="+mj-ea"/>
                <a:ea typeface="+mj-ea"/>
              </a:rPr>
              <a:t>市场调查报告：</a:t>
            </a:r>
            <a:endParaRPr lang="en-US" altLang="zh-CN" sz="2400" b="1" dirty="0">
              <a:solidFill>
                <a:schemeClr val="accent1"/>
              </a:solidFill>
              <a:latin typeface="+mj-ea"/>
              <a:ea typeface="+mj-ea"/>
            </a:endParaRPr>
          </a:p>
          <a:p>
            <a:pPr>
              <a:lnSpc>
                <a:spcPct val="150000"/>
              </a:lnSpc>
            </a:pPr>
            <a:r>
              <a:rPr lang="zh-CN" altLang="en-US" dirty="0"/>
              <a:t>学生根据系统市场调查数据填写市场调查报告，报告格式可参考案例，报告填完后由老师评分</a:t>
            </a:r>
            <a:endParaRPr lang="en-US" altLang="zh-CN" dirty="0"/>
          </a:p>
          <a:p>
            <a:pPr>
              <a:lnSpc>
                <a:spcPct val="150000"/>
              </a:lnSpc>
            </a:pPr>
            <a:r>
              <a:rPr lang="zh-CN" altLang="en-US" dirty="0">
                <a:solidFill>
                  <a:srgbClr val="FF0000"/>
                </a:solidFill>
              </a:rPr>
              <a:t>注：如若实训时间有限，报告、市场细分笔记、</a:t>
            </a:r>
            <a:r>
              <a:rPr lang="en-US" altLang="zh-CN" dirty="0">
                <a:solidFill>
                  <a:srgbClr val="FF0000"/>
                </a:solidFill>
              </a:rPr>
              <a:t>SWOT</a:t>
            </a:r>
            <a:r>
              <a:rPr lang="zh-CN" altLang="en-US" dirty="0">
                <a:solidFill>
                  <a:srgbClr val="FF0000"/>
                </a:solidFill>
              </a:rPr>
              <a:t>分析等内容可以让学生用课余时间去完善</a:t>
            </a:r>
          </a:p>
          <a:p>
            <a:pPr>
              <a:lnSpc>
                <a:spcPct val="150000"/>
              </a:lnSpc>
            </a:pPr>
            <a:endParaRPr lang="zh-CN" altLang="en-US" dirty="0"/>
          </a:p>
        </p:txBody>
      </p:sp>
    </p:spTree>
    <p:extLst>
      <p:ext uri="{BB962C8B-B14F-4D97-AF65-F5344CB8AC3E}">
        <p14:creationId xmlns:p14="http://schemas.microsoft.com/office/powerpoint/2010/main" val="37478137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6096000" y="520986"/>
            <a:ext cx="5296172" cy="5674266"/>
          </a:xfrm>
          <a:prstGeom prst="rect">
            <a:avLst/>
          </a:prstGeom>
        </p:spPr>
      </p:pic>
      <p:sp>
        <p:nvSpPr>
          <p:cNvPr id="4" name="文本框 3">
            <a:extLst>
              <a:ext uri="{FF2B5EF4-FFF2-40B4-BE49-F238E27FC236}">
                <a16:creationId xmlns:a16="http://schemas.microsoft.com/office/drawing/2014/main" id="{314F1B60-6CE3-47B2-9342-EFFD8234B847}"/>
              </a:ext>
            </a:extLst>
          </p:cNvPr>
          <p:cNvSpPr txBox="1"/>
          <p:nvPr/>
        </p:nvSpPr>
        <p:spPr>
          <a:xfrm>
            <a:off x="698617" y="502617"/>
            <a:ext cx="4503169" cy="2258952"/>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zh-CN" altLang="en-US" sz="2400" b="1" dirty="0">
                <a:solidFill>
                  <a:schemeClr val="accent1"/>
                </a:solidFill>
                <a:latin typeface="+mj-ea"/>
                <a:ea typeface="+mj-ea"/>
              </a:rPr>
              <a:t>市场调查：</a:t>
            </a:r>
            <a:endParaRPr lang="en-US" altLang="zh-CN" sz="2400" b="1" dirty="0">
              <a:solidFill>
                <a:schemeClr val="accent1"/>
              </a:solidFill>
              <a:latin typeface="+mj-ea"/>
              <a:ea typeface="+mj-ea"/>
            </a:endParaRPr>
          </a:p>
          <a:p>
            <a:pPr marL="285750" indent="-285750">
              <a:lnSpc>
                <a:spcPct val="150000"/>
              </a:lnSpc>
              <a:buFont typeface="Wingdings" panose="05000000000000000000" pitchFamily="2" charset="2"/>
              <a:buChar char="l"/>
            </a:pPr>
            <a:r>
              <a:rPr lang="zh-CN" altLang="en-US" dirty="0"/>
              <a:t>学生需花费一定的经费对不同区域进行调查，调查数据显示所在区域消费者偏好信息。</a:t>
            </a:r>
            <a:r>
              <a:rPr lang="zh-CN" altLang="en-US" dirty="0">
                <a:solidFill>
                  <a:srgbClr val="FF0000"/>
                </a:solidFill>
              </a:rPr>
              <a:t>这个模块对后期操作并没有影响，只是让学生了解一下调查的过程。</a:t>
            </a:r>
          </a:p>
        </p:txBody>
      </p:sp>
    </p:spTree>
    <p:extLst>
      <p:ext uri="{BB962C8B-B14F-4D97-AF65-F5344CB8AC3E}">
        <p14:creationId xmlns:p14="http://schemas.microsoft.com/office/powerpoint/2010/main" val="40060375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881499" y="1496908"/>
            <a:ext cx="9617168" cy="4656610"/>
          </a:xfrm>
          <a:prstGeom prst="rect">
            <a:avLst/>
          </a:prstGeom>
        </p:spPr>
      </p:pic>
      <p:sp>
        <p:nvSpPr>
          <p:cNvPr id="3" name="文本框 2">
            <a:extLst>
              <a:ext uri="{FF2B5EF4-FFF2-40B4-BE49-F238E27FC236}">
                <a16:creationId xmlns:a16="http://schemas.microsoft.com/office/drawing/2014/main" id="{314F1B60-6CE3-47B2-9342-EFFD8234B847}"/>
              </a:ext>
            </a:extLst>
          </p:cNvPr>
          <p:cNvSpPr txBox="1"/>
          <p:nvPr/>
        </p:nvSpPr>
        <p:spPr>
          <a:xfrm>
            <a:off x="766352" y="69125"/>
            <a:ext cx="9949062" cy="1477328"/>
          </a:xfrm>
          <a:prstGeom prst="rect">
            <a:avLst/>
          </a:prstGeom>
          <a:noFill/>
        </p:spPr>
        <p:txBody>
          <a:bodyPr wrap="square" rtlCol="0">
            <a:spAutoFit/>
          </a:bodyPr>
          <a:lstStyle/>
          <a:p>
            <a:pPr>
              <a:lnSpc>
                <a:spcPct val="150000"/>
              </a:lnSpc>
            </a:pPr>
            <a:r>
              <a:rPr lang="zh-CN" altLang="en-US" sz="2400" b="1" dirty="0">
                <a:solidFill>
                  <a:schemeClr val="accent1"/>
                </a:solidFill>
                <a:latin typeface="+mj-ea"/>
                <a:ea typeface="+mj-ea"/>
              </a:rPr>
              <a:t>市场细分笔记：</a:t>
            </a:r>
            <a:endParaRPr lang="en-US" altLang="zh-CN" sz="2400" b="1" dirty="0">
              <a:solidFill>
                <a:schemeClr val="accent1"/>
              </a:solidFill>
              <a:latin typeface="+mj-ea"/>
              <a:ea typeface="+mj-ea"/>
            </a:endParaRPr>
          </a:p>
          <a:p>
            <a:pPr>
              <a:lnSpc>
                <a:spcPct val="150000"/>
              </a:lnSpc>
            </a:pPr>
            <a:r>
              <a:rPr lang="zh-CN" altLang="en-US" dirty="0"/>
              <a:t>根据市场调查报告，填写市场细分笔记</a:t>
            </a:r>
            <a:endParaRPr lang="en-US" altLang="zh-CN" dirty="0"/>
          </a:p>
          <a:p>
            <a:pPr>
              <a:lnSpc>
                <a:spcPct val="150000"/>
              </a:lnSpc>
            </a:pPr>
            <a:r>
              <a:rPr lang="zh-CN" altLang="en-US" dirty="0">
                <a:solidFill>
                  <a:srgbClr val="FF0000"/>
                </a:solidFill>
              </a:rPr>
              <a:t>注：如若实训时间有限，报告、市场细分笔记、</a:t>
            </a:r>
            <a:r>
              <a:rPr lang="en-US" altLang="zh-CN" dirty="0">
                <a:solidFill>
                  <a:srgbClr val="FF0000"/>
                </a:solidFill>
              </a:rPr>
              <a:t>SWOT</a:t>
            </a:r>
            <a:r>
              <a:rPr lang="zh-CN" altLang="en-US" dirty="0">
                <a:solidFill>
                  <a:srgbClr val="FF0000"/>
                </a:solidFill>
              </a:rPr>
              <a:t>分析等内容可以让学生用课余时间去完善</a:t>
            </a:r>
          </a:p>
        </p:txBody>
      </p:sp>
    </p:spTree>
    <p:extLst>
      <p:ext uri="{BB962C8B-B14F-4D97-AF65-F5344CB8AC3E}">
        <p14:creationId xmlns:p14="http://schemas.microsoft.com/office/powerpoint/2010/main" val="33089321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948268" y="1558608"/>
            <a:ext cx="10078719" cy="5159798"/>
          </a:xfrm>
          <a:prstGeom prst="rect">
            <a:avLst/>
          </a:prstGeom>
        </p:spPr>
      </p:pic>
      <p:sp>
        <p:nvSpPr>
          <p:cNvPr id="9" name="文本框 8">
            <a:extLst>
              <a:ext uri="{FF2B5EF4-FFF2-40B4-BE49-F238E27FC236}">
                <a16:creationId xmlns:a16="http://schemas.microsoft.com/office/drawing/2014/main" id="{314F1B60-6CE3-47B2-9342-EFFD8234B847}"/>
              </a:ext>
            </a:extLst>
          </p:cNvPr>
          <p:cNvSpPr txBox="1"/>
          <p:nvPr/>
        </p:nvSpPr>
        <p:spPr>
          <a:xfrm>
            <a:off x="860212" y="81280"/>
            <a:ext cx="10478348" cy="1477328"/>
          </a:xfrm>
          <a:prstGeom prst="rect">
            <a:avLst/>
          </a:prstGeom>
          <a:noFill/>
        </p:spPr>
        <p:txBody>
          <a:bodyPr wrap="square" rtlCol="0">
            <a:spAutoFit/>
          </a:bodyPr>
          <a:lstStyle/>
          <a:p>
            <a:pPr>
              <a:lnSpc>
                <a:spcPct val="150000"/>
              </a:lnSpc>
            </a:pPr>
            <a:r>
              <a:rPr lang="en-US" altLang="zh-CN" sz="2400" b="1" dirty="0">
                <a:solidFill>
                  <a:schemeClr val="accent1"/>
                </a:solidFill>
                <a:latin typeface="+mj-ea"/>
                <a:ea typeface="+mj-ea"/>
              </a:rPr>
              <a:t>SWOT</a:t>
            </a:r>
            <a:r>
              <a:rPr lang="zh-CN" altLang="en-US" sz="2400" b="1" dirty="0">
                <a:solidFill>
                  <a:schemeClr val="accent1"/>
                </a:solidFill>
                <a:latin typeface="+mj-ea"/>
                <a:ea typeface="+mj-ea"/>
              </a:rPr>
              <a:t>分析：</a:t>
            </a:r>
            <a:endParaRPr lang="en-US" altLang="zh-CN" sz="2400" b="1" dirty="0">
              <a:solidFill>
                <a:schemeClr val="accent1"/>
              </a:solidFill>
              <a:latin typeface="+mj-ea"/>
              <a:ea typeface="+mj-ea"/>
            </a:endParaRPr>
          </a:p>
          <a:p>
            <a:pPr>
              <a:lnSpc>
                <a:spcPct val="150000"/>
              </a:lnSpc>
            </a:pPr>
            <a:r>
              <a:rPr lang="zh-CN" altLang="en-US" dirty="0"/>
              <a:t>学生针对市场细分笔记进行</a:t>
            </a:r>
            <a:r>
              <a:rPr lang="en-US" altLang="zh-CN" dirty="0"/>
              <a:t>SWOT</a:t>
            </a:r>
            <a:r>
              <a:rPr lang="zh-CN" altLang="en-US" dirty="0"/>
              <a:t>分析</a:t>
            </a:r>
            <a:endParaRPr lang="en-US" altLang="zh-CN" dirty="0"/>
          </a:p>
          <a:p>
            <a:pPr>
              <a:lnSpc>
                <a:spcPct val="150000"/>
              </a:lnSpc>
            </a:pPr>
            <a:r>
              <a:rPr lang="zh-CN" altLang="en-US" dirty="0">
                <a:solidFill>
                  <a:srgbClr val="FF0000"/>
                </a:solidFill>
              </a:rPr>
              <a:t>注：如若实训时间有限，报告、市场细分笔记、</a:t>
            </a:r>
            <a:r>
              <a:rPr lang="en-US" altLang="zh-CN" dirty="0">
                <a:solidFill>
                  <a:srgbClr val="FF0000"/>
                </a:solidFill>
              </a:rPr>
              <a:t>SWOT</a:t>
            </a:r>
            <a:r>
              <a:rPr lang="zh-CN" altLang="en-US" dirty="0">
                <a:solidFill>
                  <a:srgbClr val="FF0000"/>
                </a:solidFill>
              </a:rPr>
              <a:t>分析等内容老师可以让学生用课余时间去完善</a:t>
            </a:r>
          </a:p>
        </p:txBody>
      </p:sp>
    </p:spTree>
    <p:extLst>
      <p:ext uri="{BB962C8B-B14F-4D97-AF65-F5344CB8AC3E}">
        <p14:creationId xmlns:p14="http://schemas.microsoft.com/office/powerpoint/2010/main" val="4053022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725310" y="1554127"/>
            <a:ext cx="10051063" cy="5056719"/>
          </a:xfrm>
          <a:prstGeom prst="rect">
            <a:avLst/>
          </a:prstGeom>
        </p:spPr>
      </p:pic>
      <p:sp>
        <p:nvSpPr>
          <p:cNvPr id="3" name="文本框 2">
            <a:extLst>
              <a:ext uri="{FF2B5EF4-FFF2-40B4-BE49-F238E27FC236}">
                <a16:creationId xmlns:a16="http://schemas.microsoft.com/office/drawing/2014/main" id="{314F1B60-6CE3-47B2-9342-EFFD8234B847}"/>
              </a:ext>
            </a:extLst>
          </p:cNvPr>
          <p:cNvSpPr txBox="1"/>
          <p:nvPr/>
        </p:nvSpPr>
        <p:spPr>
          <a:xfrm>
            <a:off x="609599" y="76799"/>
            <a:ext cx="10613813" cy="1477328"/>
          </a:xfrm>
          <a:prstGeom prst="rect">
            <a:avLst/>
          </a:prstGeom>
          <a:noFill/>
        </p:spPr>
        <p:txBody>
          <a:bodyPr wrap="square" rtlCol="0">
            <a:spAutoFit/>
          </a:bodyPr>
          <a:lstStyle/>
          <a:p>
            <a:pPr>
              <a:lnSpc>
                <a:spcPct val="150000"/>
              </a:lnSpc>
            </a:pPr>
            <a:r>
              <a:rPr lang="en-US" altLang="zh-CN" sz="2400" b="1" dirty="0">
                <a:solidFill>
                  <a:schemeClr val="accent1"/>
                </a:solidFill>
                <a:latin typeface="+mj-ea"/>
                <a:ea typeface="+mj-ea"/>
              </a:rPr>
              <a:t>SWOT</a:t>
            </a:r>
            <a:r>
              <a:rPr lang="zh-CN" altLang="en-US" sz="2400" b="1" dirty="0">
                <a:solidFill>
                  <a:schemeClr val="accent1"/>
                </a:solidFill>
                <a:latin typeface="+mj-ea"/>
                <a:ea typeface="+mj-ea"/>
              </a:rPr>
              <a:t>分析报告：</a:t>
            </a:r>
            <a:endParaRPr lang="en-US" altLang="zh-CN" sz="2400" b="1" dirty="0">
              <a:solidFill>
                <a:schemeClr val="accent1"/>
              </a:solidFill>
              <a:latin typeface="+mj-ea"/>
              <a:ea typeface="+mj-ea"/>
            </a:endParaRPr>
          </a:p>
          <a:p>
            <a:pPr>
              <a:lnSpc>
                <a:spcPct val="150000"/>
              </a:lnSpc>
            </a:pPr>
            <a:r>
              <a:rPr lang="zh-CN" altLang="en-US" dirty="0"/>
              <a:t>学生针对</a:t>
            </a:r>
            <a:r>
              <a:rPr lang="en-US" altLang="zh-CN" dirty="0"/>
              <a:t>SWOT</a:t>
            </a:r>
            <a:r>
              <a:rPr lang="zh-CN" altLang="en-US" dirty="0"/>
              <a:t>细分进行</a:t>
            </a:r>
            <a:r>
              <a:rPr lang="en-US" altLang="zh-CN" dirty="0"/>
              <a:t>SWOT</a:t>
            </a:r>
            <a:r>
              <a:rPr lang="zh-CN" altLang="en-US" dirty="0"/>
              <a:t>分析报告的撰写</a:t>
            </a:r>
            <a:endParaRPr lang="en-US" altLang="zh-CN" dirty="0"/>
          </a:p>
          <a:p>
            <a:pPr>
              <a:lnSpc>
                <a:spcPct val="150000"/>
              </a:lnSpc>
            </a:pPr>
            <a:r>
              <a:rPr lang="zh-CN" altLang="en-US" dirty="0">
                <a:solidFill>
                  <a:srgbClr val="FF0000"/>
                </a:solidFill>
              </a:rPr>
              <a:t>注：如若实训时间有限，报告、市场细分笔记、</a:t>
            </a:r>
            <a:r>
              <a:rPr lang="en-US" altLang="zh-CN" dirty="0">
                <a:solidFill>
                  <a:srgbClr val="FF0000"/>
                </a:solidFill>
              </a:rPr>
              <a:t>SWOT</a:t>
            </a:r>
            <a:r>
              <a:rPr lang="zh-CN" altLang="en-US" dirty="0">
                <a:solidFill>
                  <a:srgbClr val="FF0000"/>
                </a:solidFill>
              </a:rPr>
              <a:t>分析等内容老师可以让学生用课余时间去完善</a:t>
            </a:r>
          </a:p>
        </p:txBody>
      </p:sp>
    </p:spTree>
    <p:extLst>
      <p:ext uri="{BB962C8B-B14F-4D97-AF65-F5344CB8AC3E}">
        <p14:creationId xmlns:p14="http://schemas.microsoft.com/office/powerpoint/2010/main" val="365565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17E45083-7F3F-4403-9B81-22D4F6B4FCAF}"/>
              </a:ext>
            </a:extLst>
          </p:cNvPr>
          <p:cNvSpPr txBox="1"/>
          <p:nvPr/>
        </p:nvSpPr>
        <p:spPr>
          <a:xfrm>
            <a:off x="772188" y="945021"/>
            <a:ext cx="10562561" cy="1289456"/>
          </a:xfrm>
          <a:prstGeom prst="rect">
            <a:avLst/>
          </a:prstGeom>
          <a:noFill/>
        </p:spPr>
        <p:txBody>
          <a:bodyPr wrap="square" rtlCol="0">
            <a:spAutoFit/>
          </a:bodyPr>
          <a:lstStyle/>
          <a:p>
            <a:pPr>
              <a:lnSpc>
                <a:spcPct val="150000"/>
              </a:lnSpc>
            </a:pPr>
            <a:r>
              <a:rPr lang="zh-CN" altLang="en-US" dirty="0"/>
              <a:t>输入访问   </a:t>
            </a:r>
            <a:r>
              <a:rPr lang="en-US" altLang="zh-CN" dirty="0"/>
              <a:t>http://market.yntsoft.com</a:t>
            </a:r>
            <a:r>
              <a:rPr lang="zh-CN" altLang="en-US" dirty="0"/>
              <a:t>，或者服务器地址</a:t>
            </a:r>
            <a:r>
              <a:rPr lang="en-US" altLang="zh-CN" dirty="0"/>
              <a:t>:http://</a:t>
            </a:r>
            <a:r>
              <a:rPr lang="zh-CN" altLang="en-US" dirty="0"/>
              <a:t>服务器</a:t>
            </a:r>
            <a:r>
              <a:rPr lang="en-US" altLang="zh-CN" dirty="0"/>
              <a:t>IP</a:t>
            </a:r>
            <a:r>
              <a:rPr lang="zh-CN" altLang="en-US" dirty="0"/>
              <a:t>：</a:t>
            </a:r>
            <a:r>
              <a:rPr lang="en-US" altLang="zh-CN" dirty="0"/>
              <a:t>8081</a:t>
            </a:r>
            <a:r>
              <a:rPr lang="zh-CN" altLang="en-US" dirty="0"/>
              <a:t>，之后点击</a:t>
            </a:r>
            <a:r>
              <a:rPr lang="en-US" altLang="zh-CN" dirty="0"/>
              <a:t>【</a:t>
            </a:r>
            <a:r>
              <a:rPr lang="zh-CN" altLang="en-US" dirty="0"/>
              <a:t>学生注册</a:t>
            </a:r>
            <a:r>
              <a:rPr lang="en-US" altLang="zh-CN" dirty="0"/>
              <a:t>】</a:t>
            </a:r>
            <a:r>
              <a:rPr lang="zh-CN" altLang="en-US" dirty="0"/>
              <a:t>。使用云平台的高校，请询问老师班级名称，不要选错班级，之后等待老师审核账号。</a:t>
            </a:r>
            <a:r>
              <a:rPr lang="zh-CN" altLang="en-US" dirty="0">
                <a:solidFill>
                  <a:srgbClr val="FF0000"/>
                </a:solidFill>
              </a:rPr>
              <a:t>学生姓名处，填写真实姓名</a:t>
            </a:r>
          </a:p>
        </p:txBody>
      </p:sp>
      <p:pic>
        <p:nvPicPr>
          <p:cNvPr id="3" name="图片 2"/>
          <p:cNvPicPr>
            <a:picLocks noChangeAspect="1"/>
          </p:cNvPicPr>
          <p:nvPr/>
        </p:nvPicPr>
        <p:blipFill>
          <a:blip r:embed="rId2"/>
          <a:stretch>
            <a:fillRect/>
          </a:stretch>
        </p:blipFill>
        <p:spPr>
          <a:xfrm>
            <a:off x="1434465" y="2350343"/>
            <a:ext cx="9323070" cy="4100312"/>
          </a:xfrm>
          <a:prstGeom prst="rect">
            <a:avLst/>
          </a:prstGeom>
        </p:spPr>
      </p:pic>
    </p:spTree>
    <p:extLst>
      <p:ext uri="{BB962C8B-B14F-4D97-AF65-F5344CB8AC3E}">
        <p14:creationId xmlns:p14="http://schemas.microsoft.com/office/powerpoint/2010/main" val="4234858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631681" y="1531514"/>
            <a:ext cx="10075195" cy="4930987"/>
          </a:xfrm>
          <a:prstGeom prst="rect">
            <a:avLst/>
          </a:prstGeom>
        </p:spPr>
      </p:pic>
      <p:sp>
        <p:nvSpPr>
          <p:cNvPr id="3" name="文本框 2">
            <a:extLst>
              <a:ext uri="{FF2B5EF4-FFF2-40B4-BE49-F238E27FC236}">
                <a16:creationId xmlns:a16="http://schemas.microsoft.com/office/drawing/2014/main" id="{314F1B60-6CE3-47B2-9342-EFFD8234B847}"/>
              </a:ext>
            </a:extLst>
          </p:cNvPr>
          <p:cNvSpPr txBox="1"/>
          <p:nvPr/>
        </p:nvSpPr>
        <p:spPr>
          <a:xfrm>
            <a:off x="541867" y="54186"/>
            <a:ext cx="10762826" cy="1477328"/>
          </a:xfrm>
          <a:prstGeom prst="rect">
            <a:avLst/>
          </a:prstGeom>
          <a:noFill/>
        </p:spPr>
        <p:txBody>
          <a:bodyPr wrap="square" rtlCol="0">
            <a:spAutoFit/>
          </a:bodyPr>
          <a:lstStyle/>
          <a:p>
            <a:pPr>
              <a:lnSpc>
                <a:spcPct val="150000"/>
              </a:lnSpc>
            </a:pPr>
            <a:r>
              <a:rPr lang="en-US" altLang="zh-CN" sz="2400" b="1" dirty="0">
                <a:solidFill>
                  <a:schemeClr val="accent1"/>
                </a:solidFill>
                <a:latin typeface="+mj-ea"/>
                <a:ea typeface="+mj-ea"/>
              </a:rPr>
              <a:t>STP</a:t>
            </a:r>
            <a:r>
              <a:rPr lang="zh-CN" altLang="en-US" sz="2400" b="1" dirty="0">
                <a:solidFill>
                  <a:schemeClr val="accent1"/>
                </a:solidFill>
                <a:latin typeface="+mj-ea"/>
                <a:ea typeface="+mj-ea"/>
              </a:rPr>
              <a:t>分析：</a:t>
            </a:r>
            <a:endParaRPr lang="en-US" altLang="zh-CN" sz="2400" b="1" dirty="0">
              <a:solidFill>
                <a:schemeClr val="accent1"/>
              </a:solidFill>
              <a:latin typeface="+mj-ea"/>
              <a:ea typeface="+mj-ea"/>
            </a:endParaRPr>
          </a:p>
          <a:p>
            <a:pPr>
              <a:lnSpc>
                <a:spcPct val="150000"/>
              </a:lnSpc>
            </a:pPr>
            <a:r>
              <a:rPr lang="zh-CN" altLang="en-US" dirty="0"/>
              <a:t>通过</a:t>
            </a:r>
            <a:r>
              <a:rPr lang="en-US" altLang="zh-CN" dirty="0"/>
              <a:t>STP</a:t>
            </a:r>
            <a:r>
              <a:rPr lang="zh-CN" altLang="en-US" dirty="0"/>
              <a:t>分析确定自己的目标市场</a:t>
            </a:r>
            <a:endParaRPr lang="en-US" altLang="zh-CN" dirty="0"/>
          </a:p>
          <a:p>
            <a:pPr>
              <a:lnSpc>
                <a:spcPct val="150000"/>
              </a:lnSpc>
            </a:pPr>
            <a:r>
              <a:rPr lang="zh-CN" altLang="en-US" dirty="0">
                <a:solidFill>
                  <a:srgbClr val="FF0000"/>
                </a:solidFill>
              </a:rPr>
              <a:t>注：如若实训时间有限，报告、市场细分笔记、</a:t>
            </a:r>
            <a:r>
              <a:rPr lang="en-US" altLang="zh-CN" dirty="0">
                <a:solidFill>
                  <a:srgbClr val="FF0000"/>
                </a:solidFill>
              </a:rPr>
              <a:t>SWOT</a:t>
            </a:r>
            <a:r>
              <a:rPr lang="zh-CN" altLang="en-US" dirty="0">
                <a:solidFill>
                  <a:srgbClr val="FF0000"/>
                </a:solidFill>
              </a:rPr>
              <a:t>分析等内容老师可以让学生用课余时间去完善</a:t>
            </a:r>
          </a:p>
        </p:txBody>
      </p:sp>
    </p:spTree>
    <p:extLst>
      <p:ext uri="{BB962C8B-B14F-4D97-AF65-F5344CB8AC3E}">
        <p14:creationId xmlns:p14="http://schemas.microsoft.com/office/powerpoint/2010/main" val="31833403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608696" y="2594517"/>
            <a:ext cx="10181225" cy="3922981"/>
          </a:xfrm>
          <a:prstGeom prst="rect">
            <a:avLst/>
          </a:prstGeom>
        </p:spPr>
      </p:pic>
      <p:sp>
        <p:nvSpPr>
          <p:cNvPr id="3" name="文本框 2">
            <a:extLst>
              <a:ext uri="{FF2B5EF4-FFF2-40B4-BE49-F238E27FC236}">
                <a16:creationId xmlns:a16="http://schemas.microsoft.com/office/drawing/2014/main" id="{314F1B60-6CE3-47B2-9342-EFFD8234B847}"/>
              </a:ext>
            </a:extLst>
          </p:cNvPr>
          <p:cNvSpPr txBox="1"/>
          <p:nvPr/>
        </p:nvSpPr>
        <p:spPr>
          <a:xfrm>
            <a:off x="608696" y="176105"/>
            <a:ext cx="10289597" cy="2257028"/>
          </a:xfrm>
          <a:prstGeom prst="rect">
            <a:avLst/>
          </a:prstGeom>
          <a:noFill/>
        </p:spPr>
        <p:txBody>
          <a:bodyPr wrap="square" rtlCol="0">
            <a:spAutoFit/>
          </a:bodyPr>
          <a:lstStyle/>
          <a:p>
            <a:pPr>
              <a:lnSpc>
                <a:spcPct val="150000"/>
              </a:lnSpc>
            </a:pPr>
            <a:r>
              <a:rPr lang="zh-CN" altLang="en-US" sz="2400" b="1" dirty="0">
                <a:solidFill>
                  <a:schemeClr val="accent1"/>
                </a:solidFill>
                <a:latin typeface="+mj-ea"/>
                <a:ea typeface="+mj-ea"/>
              </a:rPr>
              <a:t>目标市场：</a:t>
            </a:r>
            <a:endParaRPr lang="en-US" altLang="zh-CN" sz="2400" b="1" dirty="0">
              <a:solidFill>
                <a:schemeClr val="accent1"/>
              </a:solidFill>
              <a:latin typeface="+mj-ea"/>
              <a:ea typeface="+mj-ea"/>
            </a:endParaRPr>
          </a:p>
          <a:p>
            <a:pPr>
              <a:lnSpc>
                <a:spcPct val="150000"/>
              </a:lnSpc>
            </a:pPr>
            <a:r>
              <a:rPr lang="zh-CN" altLang="zh-CN" dirty="0"/>
              <a:t>根据目标市场分析，选择一个或者多个目标市场，进行开拓。选择不同的项目进行开拓，产生开拓值。注意开拓金额、开拓值大小、开拓所需时间。</a:t>
            </a:r>
            <a:endParaRPr lang="en-US" altLang="zh-CN" dirty="0"/>
          </a:p>
          <a:p>
            <a:pPr>
              <a:lnSpc>
                <a:spcPct val="150000"/>
              </a:lnSpc>
            </a:pPr>
            <a:r>
              <a:rPr lang="zh-CN" altLang="en-US" dirty="0">
                <a:solidFill>
                  <a:srgbClr val="FF0000"/>
                </a:solidFill>
              </a:rPr>
              <a:t>注：目标市场进行市场开拓，是进入本区域营销的先决条件，只有开拓市场，方可进行营销操作。</a:t>
            </a:r>
            <a:endParaRPr lang="zh-CN" altLang="zh-CN" dirty="0">
              <a:solidFill>
                <a:srgbClr val="FF0000"/>
              </a:solidFill>
            </a:endParaRPr>
          </a:p>
          <a:p>
            <a:pPr>
              <a:lnSpc>
                <a:spcPct val="150000"/>
              </a:lnSpc>
            </a:pPr>
            <a:endParaRPr lang="en-US" altLang="zh-CN" dirty="0"/>
          </a:p>
        </p:txBody>
      </p:sp>
    </p:spTree>
    <p:extLst>
      <p:ext uri="{BB962C8B-B14F-4D97-AF65-F5344CB8AC3E}">
        <p14:creationId xmlns:p14="http://schemas.microsoft.com/office/powerpoint/2010/main" val="26807412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888329" y="2215323"/>
            <a:ext cx="10415341" cy="4406457"/>
          </a:xfrm>
          <a:prstGeom prst="rect">
            <a:avLst/>
          </a:prstGeom>
        </p:spPr>
      </p:pic>
      <p:sp>
        <p:nvSpPr>
          <p:cNvPr id="4" name="文本框 3">
            <a:extLst>
              <a:ext uri="{FF2B5EF4-FFF2-40B4-BE49-F238E27FC236}">
                <a16:creationId xmlns:a16="http://schemas.microsoft.com/office/drawing/2014/main" id="{314F1B60-6CE3-47B2-9342-EFFD8234B847}"/>
              </a:ext>
            </a:extLst>
          </p:cNvPr>
          <p:cNvSpPr txBox="1"/>
          <p:nvPr/>
        </p:nvSpPr>
        <p:spPr>
          <a:xfrm>
            <a:off x="455858" y="-81643"/>
            <a:ext cx="10645634" cy="2723823"/>
          </a:xfrm>
          <a:prstGeom prst="rect">
            <a:avLst/>
          </a:prstGeom>
          <a:noFill/>
        </p:spPr>
        <p:txBody>
          <a:bodyPr wrap="square" rtlCol="0">
            <a:spAutoFit/>
          </a:bodyPr>
          <a:lstStyle/>
          <a:p>
            <a:pPr>
              <a:lnSpc>
                <a:spcPct val="150000"/>
              </a:lnSpc>
            </a:pPr>
            <a:r>
              <a:rPr lang="zh-CN" altLang="en-US" sz="2400" b="1" dirty="0">
                <a:solidFill>
                  <a:schemeClr val="accent1"/>
                </a:solidFill>
                <a:latin typeface="+mj-ea"/>
                <a:ea typeface="+mj-ea"/>
              </a:rPr>
              <a:t>产品研发：</a:t>
            </a:r>
            <a:endParaRPr lang="en-US" altLang="zh-CN" sz="2400" b="1" dirty="0">
              <a:solidFill>
                <a:schemeClr val="accent1"/>
              </a:solidFill>
              <a:latin typeface="+mj-ea"/>
              <a:ea typeface="+mj-ea"/>
            </a:endParaRPr>
          </a:p>
          <a:p>
            <a:pPr>
              <a:lnSpc>
                <a:spcPct val="150000"/>
              </a:lnSpc>
            </a:pPr>
            <a:r>
              <a:rPr lang="zh-CN" altLang="zh-CN" dirty="0"/>
              <a:t>系统设置了相应的研发技术选项，学生在选择时一定要注意“影响产品等级”“研发失败率”“资金投入”三个指标。历史研发投入是前期各季度所选择的研发投入金额、影响产品等级、研发状态</a:t>
            </a:r>
            <a:r>
              <a:rPr lang="zh-CN" altLang="en-US" dirty="0"/>
              <a:t>，</a:t>
            </a:r>
            <a:r>
              <a:rPr lang="zh-CN" altLang="en-US" dirty="0">
                <a:solidFill>
                  <a:srgbClr val="FF0000"/>
                </a:solidFill>
              </a:rPr>
              <a:t>产品等级每提升</a:t>
            </a:r>
            <a:r>
              <a:rPr lang="en-US" altLang="zh-CN" dirty="0">
                <a:solidFill>
                  <a:srgbClr val="FF0000"/>
                </a:solidFill>
              </a:rPr>
              <a:t>1</a:t>
            </a:r>
            <a:r>
              <a:rPr lang="zh-CN" altLang="en-US" dirty="0">
                <a:solidFill>
                  <a:srgbClr val="FF0000"/>
                </a:solidFill>
              </a:rPr>
              <a:t>，产品档次提升为一个档次</a:t>
            </a:r>
            <a:r>
              <a:rPr lang="zh-CN" altLang="zh-CN" dirty="0">
                <a:solidFill>
                  <a:srgbClr val="FF0000"/>
                </a:solidFill>
              </a:rPr>
              <a:t>。</a:t>
            </a:r>
            <a:endParaRPr lang="en-US" altLang="zh-CN" dirty="0">
              <a:solidFill>
                <a:srgbClr val="FF0000"/>
              </a:solidFill>
            </a:endParaRPr>
          </a:p>
          <a:p>
            <a:pPr>
              <a:lnSpc>
                <a:spcPct val="150000"/>
              </a:lnSpc>
            </a:pPr>
            <a:r>
              <a:rPr lang="zh-CN" altLang="en-US" dirty="0">
                <a:solidFill>
                  <a:srgbClr val="FF0000"/>
                </a:solidFill>
              </a:rPr>
              <a:t>注：技术购买和产品研发都可以提升产品档次，注意资金的合理运用，以免破产。</a:t>
            </a:r>
            <a:endParaRPr lang="en-US" altLang="zh-CN" dirty="0">
              <a:solidFill>
                <a:srgbClr val="FF0000"/>
              </a:solidFill>
            </a:endParaRPr>
          </a:p>
          <a:p>
            <a:pPr>
              <a:lnSpc>
                <a:spcPct val="150000"/>
              </a:lnSpc>
            </a:pPr>
            <a:endParaRPr lang="en-US" altLang="zh-CN" dirty="0"/>
          </a:p>
        </p:txBody>
      </p:sp>
    </p:spTree>
    <p:extLst>
      <p:ext uri="{BB962C8B-B14F-4D97-AF65-F5344CB8AC3E}">
        <p14:creationId xmlns:p14="http://schemas.microsoft.com/office/powerpoint/2010/main" val="13558997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609599" y="1892826"/>
            <a:ext cx="10728960" cy="4192217"/>
          </a:xfrm>
          <a:prstGeom prst="rect">
            <a:avLst/>
          </a:prstGeom>
        </p:spPr>
      </p:pic>
      <p:sp>
        <p:nvSpPr>
          <p:cNvPr id="3" name="文本框 2">
            <a:extLst>
              <a:ext uri="{FF2B5EF4-FFF2-40B4-BE49-F238E27FC236}">
                <a16:creationId xmlns:a16="http://schemas.microsoft.com/office/drawing/2014/main" id="{314F1B60-6CE3-47B2-9342-EFFD8234B847}"/>
              </a:ext>
            </a:extLst>
          </p:cNvPr>
          <p:cNvSpPr txBox="1"/>
          <p:nvPr/>
        </p:nvSpPr>
        <p:spPr>
          <a:xfrm>
            <a:off x="555413" y="0"/>
            <a:ext cx="10728959" cy="1892826"/>
          </a:xfrm>
          <a:prstGeom prst="rect">
            <a:avLst/>
          </a:prstGeom>
          <a:noFill/>
        </p:spPr>
        <p:txBody>
          <a:bodyPr wrap="square" rtlCol="0">
            <a:spAutoFit/>
          </a:bodyPr>
          <a:lstStyle/>
          <a:p>
            <a:pPr>
              <a:lnSpc>
                <a:spcPct val="150000"/>
              </a:lnSpc>
            </a:pPr>
            <a:r>
              <a:rPr lang="zh-CN" altLang="en-US" sz="2400" b="1" dirty="0">
                <a:solidFill>
                  <a:schemeClr val="accent1"/>
                </a:solidFill>
                <a:latin typeface="+mj-ea"/>
                <a:ea typeface="+mj-ea"/>
              </a:rPr>
              <a:t>技术购买：</a:t>
            </a:r>
            <a:endParaRPr lang="en-US" altLang="zh-CN" sz="2400" b="1" dirty="0">
              <a:solidFill>
                <a:schemeClr val="accent1"/>
              </a:solidFill>
              <a:latin typeface="+mj-ea"/>
              <a:ea typeface="+mj-ea"/>
            </a:endParaRPr>
          </a:p>
          <a:p>
            <a:pPr>
              <a:lnSpc>
                <a:spcPct val="150000"/>
              </a:lnSpc>
            </a:pPr>
            <a:r>
              <a:rPr lang="zh-CN" altLang="zh-CN" dirty="0"/>
              <a:t>学生可以在这里购买先进的生产管理技术，提高产品竞争力。“历史购买技术”栏可以看到以前购买技术的投入</a:t>
            </a:r>
            <a:r>
              <a:rPr lang="zh-CN" altLang="en-US" dirty="0"/>
              <a:t>，</a:t>
            </a:r>
            <a:r>
              <a:rPr lang="zh-CN" altLang="en-US" dirty="0">
                <a:solidFill>
                  <a:srgbClr val="FF0000"/>
                </a:solidFill>
              </a:rPr>
              <a:t>产品等级每提升</a:t>
            </a:r>
            <a:r>
              <a:rPr lang="en-US" altLang="zh-CN" dirty="0">
                <a:solidFill>
                  <a:srgbClr val="FF0000"/>
                </a:solidFill>
              </a:rPr>
              <a:t>1</a:t>
            </a:r>
            <a:r>
              <a:rPr lang="zh-CN" altLang="en-US" dirty="0">
                <a:solidFill>
                  <a:srgbClr val="FF0000"/>
                </a:solidFill>
              </a:rPr>
              <a:t>，产品档次提升为一个档次</a:t>
            </a:r>
            <a:r>
              <a:rPr lang="zh-CN" altLang="zh-CN" dirty="0">
                <a:solidFill>
                  <a:srgbClr val="FF0000"/>
                </a:solidFill>
              </a:rPr>
              <a:t>。</a:t>
            </a:r>
            <a:endParaRPr lang="en-US" altLang="zh-CN" dirty="0"/>
          </a:p>
          <a:p>
            <a:pPr>
              <a:lnSpc>
                <a:spcPct val="150000"/>
              </a:lnSpc>
            </a:pPr>
            <a:r>
              <a:rPr lang="zh-CN" altLang="en-US" dirty="0">
                <a:solidFill>
                  <a:srgbClr val="FF0000"/>
                </a:solidFill>
              </a:rPr>
              <a:t>注：技术购买和产品研发都可以提升产品等级，注意资金的合理运用，以免破产</a:t>
            </a:r>
            <a:endParaRPr lang="en-US" altLang="zh-CN" dirty="0">
              <a:solidFill>
                <a:srgbClr val="FF0000"/>
              </a:solidFill>
            </a:endParaRPr>
          </a:p>
        </p:txBody>
      </p:sp>
    </p:spTree>
    <p:extLst>
      <p:ext uri="{BB962C8B-B14F-4D97-AF65-F5344CB8AC3E}">
        <p14:creationId xmlns:p14="http://schemas.microsoft.com/office/powerpoint/2010/main" val="3115251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739725" y="1500461"/>
            <a:ext cx="10693662" cy="4882500"/>
          </a:xfrm>
          <a:prstGeom prst="rect">
            <a:avLst/>
          </a:prstGeom>
        </p:spPr>
      </p:pic>
      <p:sp>
        <p:nvSpPr>
          <p:cNvPr id="4" name="矩形 3"/>
          <p:cNvSpPr/>
          <p:nvPr/>
        </p:nvSpPr>
        <p:spPr>
          <a:xfrm>
            <a:off x="739725" y="413082"/>
            <a:ext cx="5125982" cy="738664"/>
          </a:xfrm>
          <a:prstGeom prst="rect">
            <a:avLst/>
          </a:prstGeom>
        </p:spPr>
        <p:txBody>
          <a:bodyPr wrap="square">
            <a:spAutoFit/>
          </a:bodyPr>
          <a:lstStyle/>
          <a:p>
            <a:r>
              <a:rPr lang="zh-CN" altLang="en-US" sz="2400" b="1" kern="100" dirty="0">
                <a:solidFill>
                  <a:schemeClr val="accent1"/>
                </a:solidFill>
                <a:latin typeface="+mj-ea"/>
                <a:ea typeface="+mj-ea"/>
                <a:cs typeface="Times New Roman" panose="02020603050405020304" pitchFamily="18" charset="0"/>
              </a:rPr>
              <a:t>产品包装：</a:t>
            </a:r>
            <a:endParaRPr lang="en-US" altLang="zh-CN" sz="2400" b="1" kern="100" dirty="0">
              <a:solidFill>
                <a:schemeClr val="accent1"/>
              </a:solidFill>
              <a:latin typeface="+mj-ea"/>
              <a:ea typeface="+mj-ea"/>
              <a:cs typeface="Times New Roman" panose="02020603050405020304" pitchFamily="18" charset="0"/>
            </a:endParaRPr>
          </a:p>
          <a:p>
            <a:r>
              <a:rPr lang="zh-CN" altLang="zh-CN" kern="100" dirty="0">
                <a:ea typeface="宋体" panose="02010600030101010101" pitchFamily="2" charset="-122"/>
                <a:cs typeface="Times New Roman" panose="02020603050405020304" pitchFamily="18" charset="0"/>
              </a:rPr>
              <a:t>对不同档次的</a:t>
            </a:r>
            <a:r>
              <a:rPr lang="zh-CN" altLang="en-US" kern="100" dirty="0">
                <a:ea typeface="宋体" panose="02010600030101010101" pitchFamily="2" charset="-122"/>
                <a:cs typeface="Times New Roman" panose="02020603050405020304" pitchFamily="18" charset="0"/>
              </a:rPr>
              <a:t>产品</a:t>
            </a:r>
            <a:r>
              <a:rPr lang="zh-CN" altLang="zh-CN" b="1" kern="100" dirty="0">
                <a:ea typeface="宋体" panose="02010600030101010101" pitchFamily="2" charset="-122"/>
                <a:cs typeface="Times New Roman" panose="02020603050405020304" pitchFamily="18" charset="0"/>
              </a:rPr>
              <a:t>，</a:t>
            </a:r>
            <a:r>
              <a:rPr lang="zh-CN" altLang="zh-CN" kern="100" dirty="0">
                <a:ea typeface="宋体" panose="02010600030101010101" pitchFamily="2" charset="-122"/>
                <a:cs typeface="Times New Roman" panose="02020603050405020304" pitchFamily="18" charset="0"/>
              </a:rPr>
              <a:t>选择不同的包装类型</a:t>
            </a:r>
            <a:endParaRPr lang="zh-CN" altLang="en-US" dirty="0"/>
          </a:p>
        </p:txBody>
      </p:sp>
    </p:spTree>
    <p:extLst>
      <p:ext uri="{BB962C8B-B14F-4D97-AF65-F5344CB8AC3E}">
        <p14:creationId xmlns:p14="http://schemas.microsoft.com/office/powerpoint/2010/main" val="41291641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5532403" y="726620"/>
            <a:ext cx="6469944" cy="4739943"/>
          </a:xfrm>
          <a:prstGeom prst="rect">
            <a:avLst/>
          </a:prstGeom>
          <a:ln>
            <a:solidFill>
              <a:schemeClr val="accent1"/>
            </a:solidFill>
          </a:ln>
        </p:spPr>
      </p:pic>
      <p:sp>
        <p:nvSpPr>
          <p:cNvPr id="3" name="矩形 2"/>
          <p:cNvSpPr/>
          <p:nvPr/>
        </p:nvSpPr>
        <p:spPr>
          <a:xfrm>
            <a:off x="189653" y="100151"/>
            <a:ext cx="5425440" cy="6414385"/>
          </a:xfrm>
          <a:prstGeom prst="rect">
            <a:avLst/>
          </a:prstGeom>
        </p:spPr>
        <p:txBody>
          <a:bodyPr wrap="square">
            <a:spAutoFit/>
          </a:bodyPr>
          <a:lstStyle/>
          <a:p>
            <a:pPr indent="-285750">
              <a:lnSpc>
                <a:spcPct val="150000"/>
              </a:lnSpc>
              <a:buFont typeface="Wingdings" panose="05000000000000000000" pitchFamily="2" charset="2"/>
              <a:buChar char="l"/>
            </a:pPr>
            <a:r>
              <a:rPr lang="zh-CN" altLang="en-US" sz="2400" b="1" kern="100" dirty="0">
                <a:solidFill>
                  <a:schemeClr val="accent1"/>
                </a:solidFill>
                <a:latin typeface="+mj-ea"/>
                <a:ea typeface="+mj-ea"/>
                <a:cs typeface="Times New Roman" panose="02020603050405020304" pitchFamily="18" charset="0"/>
              </a:rPr>
              <a:t>产品生产：</a:t>
            </a:r>
            <a:endParaRPr lang="en-US" altLang="zh-CN" sz="2400" b="1" kern="100" dirty="0">
              <a:solidFill>
                <a:schemeClr val="accent1"/>
              </a:solidFill>
              <a:latin typeface="+mj-ea"/>
              <a:ea typeface="+mj-ea"/>
              <a:cs typeface="Times New Roman" panose="02020603050405020304" pitchFamily="18" charset="0"/>
            </a:endParaRPr>
          </a:p>
          <a:p>
            <a:pPr indent="-285750">
              <a:lnSpc>
                <a:spcPct val="150000"/>
              </a:lnSpc>
              <a:buFont typeface="Wingdings" panose="05000000000000000000" pitchFamily="2" charset="2"/>
              <a:buChar char="l"/>
            </a:pPr>
            <a:r>
              <a:rPr lang="zh-CN" altLang="zh-CN" kern="100" dirty="0">
                <a:latin typeface="+mj-ea"/>
                <a:ea typeface="+mj-ea"/>
                <a:cs typeface="Times New Roman" panose="02020603050405020304" pitchFamily="18" charset="0"/>
              </a:rPr>
              <a:t>在没有研发投入之前默认的产品档次为低档，系统会显示当前的最大生产量及当前的产品库存数量。后期会根据技术的研发或购买提升产品档次，在这就会显示能生产中档或高档。</a:t>
            </a:r>
            <a:r>
              <a:rPr lang="zh-CN" altLang="en-US" kern="100" dirty="0">
                <a:latin typeface="+mj-ea"/>
                <a:ea typeface="+mj-ea"/>
                <a:cs typeface="Times New Roman" panose="02020603050405020304" pitchFamily="18" charset="0"/>
              </a:rPr>
              <a:t>产品生产每年最多生产</a:t>
            </a:r>
            <a:r>
              <a:rPr lang="en-US" altLang="zh-CN" kern="100" dirty="0">
                <a:latin typeface="+mj-ea"/>
                <a:ea typeface="+mj-ea"/>
                <a:cs typeface="Times New Roman" panose="02020603050405020304" pitchFamily="18" charset="0"/>
              </a:rPr>
              <a:t>4</a:t>
            </a:r>
            <a:r>
              <a:rPr lang="zh-CN" altLang="en-US" kern="100" dirty="0">
                <a:latin typeface="+mj-ea"/>
                <a:ea typeface="+mj-ea"/>
                <a:cs typeface="Times New Roman" panose="02020603050405020304" pitchFamily="18" charset="0"/>
              </a:rPr>
              <a:t>次</a:t>
            </a:r>
            <a:endParaRPr lang="en-US" altLang="zh-CN" kern="100" dirty="0">
              <a:latin typeface="+mj-ea"/>
              <a:ea typeface="+mj-ea"/>
              <a:cs typeface="Times New Roman" panose="02020603050405020304" pitchFamily="18" charset="0"/>
            </a:endParaRPr>
          </a:p>
          <a:p>
            <a:pPr indent="-285750">
              <a:lnSpc>
                <a:spcPct val="150000"/>
              </a:lnSpc>
              <a:buFont typeface="Wingdings" panose="05000000000000000000" pitchFamily="2" charset="2"/>
              <a:buChar char="l"/>
            </a:pPr>
            <a:r>
              <a:rPr lang="zh-CN" altLang="en-US" kern="100" dirty="0">
                <a:solidFill>
                  <a:srgbClr val="FF0000"/>
                </a:solidFill>
                <a:latin typeface="+mj-ea"/>
                <a:ea typeface="+mj-ea"/>
                <a:cs typeface="Times New Roman" panose="02020603050405020304" pitchFamily="18" charset="0"/>
              </a:rPr>
              <a:t>注：并不是生产越多可销售数量越多，学生需参考即使数据里的可销售数量进行生产，</a:t>
            </a:r>
            <a:r>
              <a:rPr lang="zh-CN" altLang="en-US" b="1" kern="100" dirty="0">
                <a:solidFill>
                  <a:srgbClr val="FF0000"/>
                </a:solidFill>
                <a:latin typeface="+mj-ea"/>
                <a:ea typeface="+mj-ea"/>
                <a:cs typeface="Times New Roman" panose="02020603050405020304" pitchFamily="18" charset="0"/>
              </a:rPr>
              <a:t>市场开拓度和促销活动影响可销售数量</a:t>
            </a:r>
            <a:r>
              <a:rPr lang="zh-CN" altLang="en-US" kern="100" dirty="0">
                <a:solidFill>
                  <a:srgbClr val="FF0000"/>
                </a:solidFill>
                <a:latin typeface="+mj-ea"/>
                <a:ea typeface="+mj-ea"/>
                <a:cs typeface="Times New Roman" panose="02020603050405020304" pitchFamily="18" charset="0"/>
              </a:rPr>
              <a:t>。同时学生需结合渠道策略里超市渠道和商城渠道的产品需求量去综合考虑，以免生产过多资金运用不合理或生产过少后期没货配送导致违约。</a:t>
            </a:r>
            <a:endParaRPr lang="en-US" altLang="zh-CN" kern="100" dirty="0">
              <a:solidFill>
                <a:srgbClr val="FF0000"/>
              </a:solidFill>
              <a:latin typeface="+mj-ea"/>
              <a:ea typeface="+mj-ea"/>
              <a:cs typeface="Times New Roman" panose="02020603050405020304" pitchFamily="18" charset="0"/>
            </a:endParaRPr>
          </a:p>
          <a:p>
            <a:pPr indent="-285750">
              <a:lnSpc>
                <a:spcPct val="150000"/>
              </a:lnSpc>
              <a:buFont typeface="Wingdings" panose="05000000000000000000" pitchFamily="2" charset="2"/>
              <a:buChar char="l"/>
            </a:pPr>
            <a:r>
              <a:rPr lang="zh-CN" altLang="en-US" kern="100" dirty="0">
                <a:solidFill>
                  <a:srgbClr val="FF0000"/>
                </a:solidFill>
                <a:latin typeface="+mj-ea"/>
                <a:ea typeface="+mj-ea"/>
                <a:cs typeface="Times New Roman" panose="02020603050405020304" pitchFamily="18" charset="0"/>
              </a:rPr>
              <a:t>注：每年只能生产四次，请合理安排生产次数。</a:t>
            </a:r>
            <a:endParaRPr lang="en-US" altLang="zh-CN" kern="100" dirty="0">
              <a:solidFill>
                <a:srgbClr val="FF0000"/>
              </a:solidFill>
              <a:latin typeface="+mj-ea"/>
              <a:ea typeface="+mj-ea"/>
              <a:cs typeface="Times New Roman" panose="02020603050405020304" pitchFamily="18" charset="0"/>
            </a:endParaRPr>
          </a:p>
          <a:p>
            <a:pPr indent="-285750">
              <a:lnSpc>
                <a:spcPct val="150000"/>
              </a:lnSpc>
              <a:buFont typeface="Wingdings" panose="05000000000000000000" pitchFamily="2" charset="2"/>
              <a:buChar char="l"/>
            </a:pPr>
            <a:r>
              <a:rPr lang="zh-CN" altLang="en-US" kern="100" dirty="0">
                <a:solidFill>
                  <a:srgbClr val="FF0000"/>
                </a:solidFill>
                <a:latin typeface="+mj-ea"/>
                <a:ea typeface="+mj-ea"/>
                <a:cs typeface="Times New Roman" panose="02020603050405020304" pitchFamily="18" charset="0"/>
              </a:rPr>
              <a:t>注：请注意最大产能，产能不够，无法生产出来相应的产品数量。</a:t>
            </a:r>
          </a:p>
        </p:txBody>
      </p:sp>
    </p:spTree>
    <p:extLst>
      <p:ext uri="{BB962C8B-B14F-4D97-AF65-F5344CB8AC3E}">
        <p14:creationId xmlns:p14="http://schemas.microsoft.com/office/powerpoint/2010/main" val="3062568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0918" y="132458"/>
            <a:ext cx="10243711" cy="2031325"/>
          </a:xfrm>
          <a:prstGeom prst="rect">
            <a:avLst/>
          </a:prstGeom>
        </p:spPr>
        <p:txBody>
          <a:bodyPr wrap="square">
            <a:spAutoFit/>
          </a:bodyPr>
          <a:lstStyle/>
          <a:p>
            <a:pPr>
              <a:lnSpc>
                <a:spcPct val="150000"/>
              </a:lnSpc>
            </a:pPr>
            <a:r>
              <a:rPr lang="zh-CN" altLang="en-US" sz="2400" b="1" kern="100" dirty="0">
                <a:solidFill>
                  <a:schemeClr val="accent1"/>
                </a:solidFill>
                <a:latin typeface="+mj-ea"/>
                <a:ea typeface="+mj-ea"/>
                <a:cs typeface="Times New Roman" panose="02020603050405020304" pitchFamily="18" charset="0"/>
              </a:rPr>
              <a:t>定价策略：</a:t>
            </a:r>
            <a:endParaRPr lang="en-US" altLang="zh-CN" sz="2400" b="1" kern="100" dirty="0">
              <a:solidFill>
                <a:schemeClr val="accent1"/>
              </a:solidFill>
              <a:latin typeface="+mj-ea"/>
              <a:ea typeface="+mj-ea"/>
              <a:cs typeface="Times New Roman" panose="02020603050405020304" pitchFamily="18" charset="0"/>
            </a:endParaRPr>
          </a:p>
          <a:p>
            <a:pPr>
              <a:lnSpc>
                <a:spcPct val="150000"/>
              </a:lnSpc>
            </a:pPr>
            <a:r>
              <a:rPr lang="zh-CN" altLang="en-US" kern="100" dirty="0">
                <a:solidFill>
                  <a:srgbClr val="FF0000"/>
                </a:solidFill>
                <a:latin typeface="+mj-ea"/>
                <a:ea typeface="+mj-ea"/>
                <a:cs typeface="Times New Roman" panose="02020603050405020304" pitchFamily="18" charset="0"/>
              </a:rPr>
              <a:t>学生需综合考虑渠道策略的超市渠道和商场渠道最低、最高价格要求及其它相关信息进行定价</a:t>
            </a:r>
            <a:endParaRPr lang="en-US" altLang="zh-CN" kern="100" dirty="0">
              <a:solidFill>
                <a:srgbClr val="FF0000"/>
              </a:solidFill>
              <a:latin typeface="+mj-ea"/>
              <a:ea typeface="+mj-ea"/>
              <a:cs typeface="Times New Roman" panose="02020603050405020304" pitchFamily="18" charset="0"/>
            </a:endParaRPr>
          </a:p>
          <a:p>
            <a:pPr>
              <a:lnSpc>
                <a:spcPct val="150000"/>
              </a:lnSpc>
            </a:pPr>
            <a:r>
              <a:rPr lang="zh-CN" altLang="en-US" sz="2400" b="1" kern="100" dirty="0">
                <a:solidFill>
                  <a:schemeClr val="accent1"/>
                </a:solidFill>
                <a:latin typeface="+mj-ea"/>
                <a:ea typeface="+mj-ea"/>
                <a:cs typeface="Times New Roman" panose="02020603050405020304" pitchFamily="18" charset="0"/>
              </a:rPr>
              <a:t>调价策略：</a:t>
            </a:r>
            <a:endParaRPr lang="en-US" altLang="zh-CN" sz="2400" b="1" kern="100" dirty="0">
              <a:solidFill>
                <a:schemeClr val="accent1"/>
              </a:solidFill>
              <a:latin typeface="+mj-ea"/>
              <a:ea typeface="+mj-ea"/>
              <a:cs typeface="Times New Roman" panose="02020603050405020304" pitchFamily="18" charset="0"/>
            </a:endParaRPr>
          </a:p>
          <a:p>
            <a:pPr>
              <a:lnSpc>
                <a:spcPct val="150000"/>
              </a:lnSpc>
            </a:pPr>
            <a:r>
              <a:rPr lang="zh-CN" altLang="zh-CN" kern="100" dirty="0">
                <a:solidFill>
                  <a:srgbClr val="FF0000"/>
                </a:solidFill>
                <a:latin typeface="+mj-ea"/>
                <a:ea typeface="+mj-ea"/>
                <a:cs typeface="Times New Roman" panose="02020603050405020304" pitchFamily="18" charset="0"/>
              </a:rPr>
              <a:t>每年实训过程中学生各个区域各个档次都有一次调整价格的机会</a:t>
            </a:r>
            <a:endParaRPr lang="zh-CN" altLang="en-US" kern="100" dirty="0">
              <a:solidFill>
                <a:srgbClr val="FF0000"/>
              </a:solidFill>
              <a:latin typeface="+mj-ea"/>
              <a:ea typeface="+mj-ea"/>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460442" y="2158548"/>
            <a:ext cx="10214187" cy="4234433"/>
          </a:xfrm>
          <a:prstGeom prst="rect">
            <a:avLst/>
          </a:prstGeom>
          <a:ln>
            <a:solidFill>
              <a:schemeClr val="accent1"/>
            </a:solidFill>
          </a:ln>
        </p:spPr>
      </p:pic>
    </p:spTree>
    <p:extLst>
      <p:ext uri="{BB962C8B-B14F-4D97-AF65-F5344CB8AC3E}">
        <p14:creationId xmlns:p14="http://schemas.microsoft.com/office/powerpoint/2010/main" val="27417011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6400" y="240832"/>
            <a:ext cx="10227734" cy="1477328"/>
          </a:xfrm>
          <a:prstGeom prst="rect">
            <a:avLst/>
          </a:prstGeom>
        </p:spPr>
        <p:txBody>
          <a:bodyPr wrap="square">
            <a:spAutoFit/>
          </a:bodyPr>
          <a:lstStyle/>
          <a:p>
            <a:pPr>
              <a:lnSpc>
                <a:spcPct val="150000"/>
              </a:lnSpc>
            </a:pPr>
            <a:r>
              <a:rPr lang="zh-CN" altLang="en-US" sz="2400" b="1" kern="100" dirty="0">
                <a:solidFill>
                  <a:schemeClr val="accent1"/>
                </a:solidFill>
                <a:latin typeface="+mj-ea"/>
                <a:ea typeface="+mj-ea"/>
                <a:cs typeface="Times New Roman" panose="02020603050405020304" pitchFamily="18" charset="0"/>
              </a:rPr>
              <a:t>宣传策略：</a:t>
            </a:r>
            <a:endParaRPr lang="en-US" altLang="zh-CN" sz="2400" b="1" kern="100" dirty="0">
              <a:solidFill>
                <a:schemeClr val="accent1"/>
              </a:solidFill>
              <a:latin typeface="+mj-ea"/>
              <a:ea typeface="+mj-ea"/>
              <a:cs typeface="Times New Roman" panose="02020603050405020304" pitchFamily="18" charset="0"/>
            </a:endParaRPr>
          </a:p>
          <a:p>
            <a:pPr>
              <a:lnSpc>
                <a:spcPct val="150000"/>
              </a:lnSpc>
            </a:pPr>
            <a:r>
              <a:rPr lang="zh-CN" altLang="zh-CN" dirty="0"/>
              <a:t>系统提供了</a:t>
            </a:r>
            <a:r>
              <a:rPr lang="zh-CN" altLang="en-US" dirty="0"/>
              <a:t>六</a:t>
            </a:r>
            <a:r>
              <a:rPr lang="zh-CN" altLang="zh-CN" dirty="0"/>
              <a:t>种广告投放媒介。</a:t>
            </a:r>
            <a:r>
              <a:rPr lang="zh-CN" altLang="en-US" dirty="0">
                <a:solidFill>
                  <a:srgbClr val="FF0000"/>
                </a:solidFill>
              </a:rPr>
              <a:t>学生</a:t>
            </a:r>
            <a:r>
              <a:rPr lang="zh-CN" altLang="zh-CN" dirty="0">
                <a:solidFill>
                  <a:srgbClr val="FF0000"/>
                </a:solidFill>
              </a:rPr>
              <a:t>在进行广告投放之前，需针对不同的媒介进行相应的广告内容设计。</a:t>
            </a:r>
            <a:r>
              <a:rPr lang="zh-CN" altLang="en-US" dirty="0">
                <a:solidFill>
                  <a:srgbClr val="FF0000"/>
                </a:solidFill>
              </a:rPr>
              <a:t>（宣传策略的目的为提升品牌知名度，品牌知名度很重要，后期交易，它是关键因素）</a:t>
            </a:r>
            <a:endParaRPr lang="en-US" altLang="zh-CN" kern="100" dirty="0">
              <a:solidFill>
                <a:srgbClr val="FF0000"/>
              </a:solidFill>
              <a:latin typeface="+mj-ea"/>
              <a:ea typeface="+mj-ea"/>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612222" y="1718160"/>
            <a:ext cx="9816090" cy="4541237"/>
          </a:xfrm>
          <a:prstGeom prst="rect">
            <a:avLst/>
          </a:prstGeom>
        </p:spPr>
      </p:pic>
    </p:spTree>
    <p:extLst>
      <p:ext uri="{BB962C8B-B14F-4D97-AF65-F5344CB8AC3E}">
        <p14:creationId xmlns:p14="http://schemas.microsoft.com/office/powerpoint/2010/main" val="42737148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508292" y="1266613"/>
            <a:ext cx="10362909" cy="5119361"/>
          </a:xfrm>
          <a:prstGeom prst="rect">
            <a:avLst/>
          </a:prstGeom>
        </p:spPr>
      </p:pic>
      <p:sp>
        <p:nvSpPr>
          <p:cNvPr id="3" name="矩形 2"/>
          <p:cNvSpPr/>
          <p:nvPr/>
        </p:nvSpPr>
        <p:spPr>
          <a:xfrm>
            <a:off x="460878" y="85045"/>
            <a:ext cx="10593202" cy="1061829"/>
          </a:xfrm>
          <a:prstGeom prst="rect">
            <a:avLst/>
          </a:prstGeom>
        </p:spPr>
        <p:txBody>
          <a:bodyPr wrap="square">
            <a:spAutoFit/>
          </a:bodyPr>
          <a:lstStyle/>
          <a:p>
            <a:pPr>
              <a:lnSpc>
                <a:spcPct val="150000"/>
              </a:lnSpc>
            </a:pPr>
            <a:r>
              <a:rPr lang="zh-CN" altLang="en-US" sz="2400" b="1" kern="100" dirty="0">
                <a:solidFill>
                  <a:schemeClr val="accent1"/>
                </a:solidFill>
                <a:latin typeface="+mj-ea"/>
                <a:ea typeface="+mj-ea"/>
                <a:cs typeface="Times New Roman" panose="02020603050405020304" pitchFamily="18" charset="0"/>
              </a:rPr>
              <a:t>广告设计：</a:t>
            </a:r>
            <a:endParaRPr lang="en-US" altLang="zh-CN" sz="2400" b="1" kern="100" dirty="0">
              <a:solidFill>
                <a:schemeClr val="accent1"/>
              </a:solidFill>
              <a:latin typeface="+mj-ea"/>
              <a:ea typeface="+mj-ea"/>
              <a:cs typeface="Times New Roman" panose="02020603050405020304" pitchFamily="18" charset="0"/>
            </a:endParaRPr>
          </a:p>
          <a:p>
            <a:pPr>
              <a:lnSpc>
                <a:spcPct val="150000"/>
              </a:lnSpc>
            </a:pPr>
            <a:r>
              <a:rPr lang="zh-CN" altLang="en-US" dirty="0"/>
              <a:t>点击广告内容设计，舒服广告标题及广告内容，如若上传图片需先将图片上传到服务器点击确认即可</a:t>
            </a:r>
            <a:endParaRPr lang="en-US" altLang="zh-CN" kern="100" dirty="0">
              <a:solidFill>
                <a:srgbClr val="FF0000"/>
              </a:solidFill>
              <a:latin typeface="+mj-ea"/>
              <a:ea typeface="+mj-ea"/>
              <a:cs typeface="Times New Roman" panose="02020603050405020304" pitchFamily="18" charset="0"/>
            </a:endParaRPr>
          </a:p>
        </p:txBody>
      </p:sp>
    </p:spTree>
    <p:extLst>
      <p:ext uri="{BB962C8B-B14F-4D97-AF65-F5344CB8AC3E}">
        <p14:creationId xmlns:p14="http://schemas.microsoft.com/office/powerpoint/2010/main" val="38203836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5168052" y="523440"/>
            <a:ext cx="7023947" cy="5193829"/>
          </a:xfrm>
          <a:prstGeom prst="rect">
            <a:avLst/>
          </a:prstGeom>
        </p:spPr>
      </p:pic>
      <p:sp>
        <p:nvSpPr>
          <p:cNvPr id="3" name="矩形 2"/>
          <p:cNvSpPr/>
          <p:nvPr/>
        </p:nvSpPr>
        <p:spPr>
          <a:xfrm>
            <a:off x="521838" y="523440"/>
            <a:ext cx="4592029" cy="5216813"/>
          </a:xfrm>
          <a:prstGeom prst="rect">
            <a:avLst/>
          </a:prstGeom>
        </p:spPr>
        <p:txBody>
          <a:bodyPr wrap="square">
            <a:spAutoFit/>
          </a:bodyPr>
          <a:lstStyle/>
          <a:p>
            <a:pPr>
              <a:lnSpc>
                <a:spcPct val="150000"/>
              </a:lnSpc>
            </a:pPr>
            <a:r>
              <a:rPr lang="zh-CN" altLang="en-US" sz="2400" kern="100" dirty="0">
                <a:latin typeface="+mj-ea"/>
                <a:ea typeface="+mj-ea"/>
                <a:cs typeface="Times New Roman" panose="02020603050405020304" pitchFamily="18" charset="0"/>
              </a:rPr>
              <a:t>    </a:t>
            </a:r>
            <a:r>
              <a:rPr lang="zh-CN" altLang="en-US" sz="2400" b="1" kern="100" dirty="0">
                <a:solidFill>
                  <a:schemeClr val="accent1"/>
                </a:solidFill>
                <a:latin typeface="+mj-ea"/>
                <a:ea typeface="+mj-ea"/>
                <a:cs typeface="Times New Roman" panose="02020603050405020304" pitchFamily="18" charset="0"/>
              </a:rPr>
              <a:t>广告投放：</a:t>
            </a:r>
            <a:endParaRPr lang="en-US" altLang="zh-CN" sz="2400" b="1" kern="100" dirty="0">
              <a:solidFill>
                <a:schemeClr val="accent1"/>
              </a:solidFill>
              <a:latin typeface="+mj-ea"/>
              <a:ea typeface="+mj-ea"/>
              <a:cs typeface="Times New Roman" panose="02020603050405020304" pitchFamily="18" charset="0"/>
            </a:endParaRPr>
          </a:p>
          <a:p>
            <a:pPr marL="285750" indent="-285750">
              <a:lnSpc>
                <a:spcPct val="150000"/>
              </a:lnSpc>
              <a:buFont typeface="Wingdings" panose="05000000000000000000" pitchFamily="2" charset="2"/>
              <a:buChar char="l"/>
            </a:pPr>
            <a:r>
              <a:rPr lang="zh-CN" altLang="en-US" kern="100" dirty="0">
                <a:latin typeface="+mj-ea"/>
                <a:ea typeface="+mj-ea"/>
                <a:cs typeface="Times New Roman" panose="02020603050405020304" pitchFamily="18" charset="0"/>
              </a:rPr>
              <a:t>六种广告媒体分别为电视媒体、纸面媒体、户外媒体、网络媒体、直邮媒体、新媒体，每种广告投放资金不一样其宣传有效度不一样，宣传有效度直接影响品牌指数</a:t>
            </a:r>
            <a:endParaRPr lang="en-US" altLang="zh-CN" kern="100" dirty="0">
              <a:latin typeface="+mj-ea"/>
              <a:ea typeface="+mj-ea"/>
              <a:cs typeface="Times New Roman" panose="02020603050405020304" pitchFamily="18" charset="0"/>
            </a:endParaRPr>
          </a:p>
          <a:p>
            <a:pPr marL="285750" indent="-285750">
              <a:lnSpc>
                <a:spcPct val="150000"/>
              </a:lnSpc>
              <a:buFont typeface="Wingdings" panose="05000000000000000000" pitchFamily="2" charset="2"/>
              <a:buChar char="l"/>
            </a:pPr>
            <a:r>
              <a:rPr lang="zh-CN" altLang="en-US" kern="100" dirty="0">
                <a:solidFill>
                  <a:srgbClr val="FF0000"/>
                </a:solidFill>
                <a:latin typeface="+mj-ea"/>
                <a:ea typeface="+mj-ea"/>
                <a:cs typeface="Times New Roman" panose="02020603050405020304" pitchFamily="18" charset="0"/>
              </a:rPr>
              <a:t>    注：在投放广告时需结合超市渠道、商场渠道的最低品牌指数要求和不同媒体花费资金及宣传有效度综合考虑，合理运用资金。</a:t>
            </a:r>
            <a:endParaRPr lang="en-US" altLang="zh-CN" kern="100" dirty="0">
              <a:solidFill>
                <a:srgbClr val="FF0000"/>
              </a:solidFill>
              <a:latin typeface="+mj-ea"/>
              <a:ea typeface="+mj-ea"/>
              <a:cs typeface="Times New Roman" panose="02020603050405020304" pitchFamily="18" charset="0"/>
            </a:endParaRPr>
          </a:p>
          <a:p>
            <a:pPr marL="285750" indent="-285750">
              <a:lnSpc>
                <a:spcPct val="150000"/>
              </a:lnSpc>
              <a:buFont typeface="Wingdings" panose="05000000000000000000" pitchFamily="2" charset="2"/>
              <a:buChar char="l"/>
            </a:pPr>
            <a:r>
              <a:rPr lang="zh-CN" altLang="en-US" dirty="0">
                <a:solidFill>
                  <a:srgbClr val="FF0000"/>
                </a:solidFill>
              </a:rPr>
              <a:t>  </a:t>
            </a:r>
            <a:r>
              <a:rPr lang="zh-CN" altLang="en-US" dirty="0">
                <a:solidFill>
                  <a:srgbClr val="FF0000"/>
                </a:solidFill>
                <a:latin typeface="+mj-ea"/>
                <a:ea typeface="+mj-ea"/>
              </a:rPr>
              <a:t>  每年广告有效度衰减</a:t>
            </a:r>
            <a:r>
              <a:rPr lang="en-US" altLang="zh-CN" dirty="0">
                <a:solidFill>
                  <a:srgbClr val="FF0000"/>
                </a:solidFill>
                <a:latin typeface="+mj-ea"/>
                <a:ea typeface="+mj-ea"/>
              </a:rPr>
              <a:t>30%</a:t>
            </a:r>
            <a:r>
              <a:rPr lang="zh-CN" altLang="en-US" dirty="0">
                <a:solidFill>
                  <a:srgbClr val="FF0000"/>
                </a:solidFill>
                <a:latin typeface="+mj-ea"/>
                <a:ea typeface="+mj-ea"/>
              </a:rPr>
              <a:t>；投放总金额</a:t>
            </a:r>
            <a:r>
              <a:rPr lang="en-US" altLang="zh-CN" dirty="0">
                <a:solidFill>
                  <a:srgbClr val="FF0000"/>
                </a:solidFill>
                <a:latin typeface="+mj-ea"/>
                <a:ea typeface="+mj-ea"/>
              </a:rPr>
              <a:t>=</a:t>
            </a:r>
            <a:r>
              <a:rPr lang="zh-CN" altLang="en-US" dirty="0">
                <a:solidFill>
                  <a:srgbClr val="FF0000"/>
                </a:solidFill>
                <a:latin typeface="+mj-ea"/>
                <a:ea typeface="+mj-ea"/>
              </a:rPr>
              <a:t>投放数量*单价</a:t>
            </a:r>
          </a:p>
          <a:p>
            <a:pPr>
              <a:lnSpc>
                <a:spcPct val="150000"/>
              </a:lnSpc>
            </a:pPr>
            <a:endParaRPr lang="en-US" altLang="zh-CN" kern="100" dirty="0">
              <a:solidFill>
                <a:srgbClr val="FF0000"/>
              </a:solidFill>
              <a:latin typeface="+mj-ea"/>
              <a:ea typeface="+mj-ea"/>
              <a:cs typeface="Times New Roman" panose="02020603050405020304" pitchFamily="18" charset="0"/>
            </a:endParaRPr>
          </a:p>
        </p:txBody>
      </p:sp>
    </p:spTree>
    <p:extLst>
      <p:ext uri="{BB962C8B-B14F-4D97-AF65-F5344CB8AC3E}">
        <p14:creationId xmlns:p14="http://schemas.microsoft.com/office/powerpoint/2010/main" val="1265249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id="{FAE7BDE5-1C29-4D7F-8016-A043CAC57C99}"/>
              </a:ext>
            </a:extLst>
          </p:cNvPr>
          <p:cNvGrpSpPr/>
          <p:nvPr/>
        </p:nvGrpSpPr>
        <p:grpSpPr>
          <a:xfrm>
            <a:off x="1204331" y="631902"/>
            <a:ext cx="10650753" cy="4802459"/>
            <a:chOff x="1204331" y="631902"/>
            <a:chExt cx="10650753" cy="4802459"/>
          </a:xfrm>
        </p:grpSpPr>
        <p:pic>
          <p:nvPicPr>
            <p:cNvPr id="5" name="图片 4">
              <a:extLst>
                <a:ext uri="{FF2B5EF4-FFF2-40B4-BE49-F238E27FC236}">
                  <a16:creationId xmlns:a16="http://schemas.microsoft.com/office/drawing/2014/main" id="{BE7F746A-1AEC-4972-AC25-38F7DDCFE2C6}"/>
                </a:ext>
              </a:extLst>
            </p:cNvPr>
            <p:cNvPicPr>
              <a:picLocks noChangeAspect="1"/>
            </p:cNvPicPr>
            <p:nvPr/>
          </p:nvPicPr>
          <p:blipFill>
            <a:blip r:embed="rId2"/>
            <a:stretch>
              <a:fillRect/>
            </a:stretch>
          </p:blipFill>
          <p:spPr>
            <a:xfrm>
              <a:off x="3467227" y="631902"/>
              <a:ext cx="8387857" cy="4802459"/>
            </a:xfrm>
            <a:prstGeom prst="rect">
              <a:avLst/>
            </a:prstGeom>
          </p:spPr>
        </p:pic>
        <p:cxnSp>
          <p:nvCxnSpPr>
            <p:cNvPr id="7" name="直接箭头连接符 6">
              <a:extLst>
                <a:ext uri="{FF2B5EF4-FFF2-40B4-BE49-F238E27FC236}">
                  <a16:creationId xmlns:a16="http://schemas.microsoft.com/office/drawing/2014/main" id="{5C9A69F9-B9C7-44BE-845D-763E7268B555}"/>
                </a:ext>
              </a:extLst>
            </p:cNvPr>
            <p:cNvCxnSpPr>
              <a:cxnSpLocks/>
            </p:cNvCxnSpPr>
            <p:nvPr/>
          </p:nvCxnSpPr>
          <p:spPr>
            <a:xfrm>
              <a:off x="2691161" y="2319454"/>
              <a:ext cx="9738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id="{F894F6C8-4F87-43E8-A493-2ADFC089EE18}"/>
                </a:ext>
              </a:extLst>
            </p:cNvPr>
            <p:cNvSpPr txBox="1"/>
            <p:nvPr/>
          </p:nvSpPr>
          <p:spPr>
            <a:xfrm>
              <a:off x="1204331" y="2180954"/>
              <a:ext cx="1754459" cy="276999"/>
            </a:xfrm>
            <a:prstGeom prst="rect">
              <a:avLst/>
            </a:prstGeom>
            <a:noFill/>
          </p:spPr>
          <p:txBody>
            <a:bodyPr wrap="square" rtlCol="0">
              <a:spAutoFit/>
            </a:bodyPr>
            <a:lstStyle/>
            <a:p>
              <a:r>
                <a:rPr lang="zh-CN" altLang="en-US" sz="1200" dirty="0"/>
                <a:t>简单好记，字母即可</a:t>
              </a:r>
            </a:p>
          </p:txBody>
        </p:sp>
        <p:cxnSp>
          <p:nvCxnSpPr>
            <p:cNvPr id="10" name="直接箭头连接符 9">
              <a:extLst>
                <a:ext uri="{FF2B5EF4-FFF2-40B4-BE49-F238E27FC236}">
                  <a16:creationId xmlns:a16="http://schemas.microsoft.com/office/drawing/2014/main" id="{AB7600F1-94FC-4DBB-B03D-8B911F90A632}"/>
                </a:ext>
              </a:extLst>
            </p:cNvPr>
            <p:cNvCxnSpPr>
              <a:cxnSpLocks/>
            </p:cNvCxnSpPr>
            <p:nvPr/>
          </p:nvCxnSpPr>
          <p:spPr>
            <a:xfrm>
              <a:off x="2691161" y="2596453"/>
              <a:ext cx="9738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CD27DA93-1052-4A97-9042-BC3B4516480C}"/>
                </a:ext>
              </a:extLst>
            </p:cNvPr>
            <p:cNvSpPr txBox="1"/>
            <p:nvPr/>
          </p:nvSpPr>
          <p:spPr>
            <a:xfrm>
              <a:off x="1910575" y="2457953"/>
              <a:ext cx="1754459" cy="276999"/>
            </a:xfrm>
            <a:prstGeom prst="rect">
              <a:avLst/>
            </a:prstGeom>
            <a:noFill/>
          </p:spPr>
          <p:txBody>
            <a:bodyPr wrap="square" rtlCol="0">
              <a:spAutoFit/>
            </a:bodyPr>
            <a:lstStyle/>
            <a:p>
              <a:r>
                <a:rPr lang="zh-CN" altLang="en-US" sz="1200" dirty="0"/>
                <a:t>简单好记</a:t>
              </a:r>
            </a:p>
          </p:txBody>
        </p:sp>
        <p:sp>
          <p:nvSpPr>
            <p:cNvPr id="13" name="文本框 12">
              <a:extLst>
                <a:ext uri="{FF2B5EF4-FFF2-40B4-BE49-F238E27FC236}">
                  <a16:creationId xmlns:a16="http://schemas.microsoft.com/office/drawing/2014/main" id="{7AC87D96-5015-40B5-8111-FC5F011DE19D}"/>
                </a:ext>
              </a:extLst>
            </p:cNvPr>
            <p:cNvSpPr txBox="1"/>
            <p:nvPr/>
          </p:nvSpPr>
          <p:spPr>
            <a:xfrm>
              <a:off x="1629535" y="3033131"/>
              <a:ext cx="1754459" cy="276999"/>
            </a:xfrm>
            <a:prstGeom prst="rect">
              <a:avLst/>
            </a:prstGeom>
            <a:noFill/>
          </p:spPr>
          <p:txBody>
            <a:bodyPr wrap="square" rtlCol="0">
              <a:spAutoFit/>
            </a:bodyPr>
            <a:lstStyle/>
            <a:p>
              <a:r>
                <a:rPr lang="zh-CN" altLang="en-US" sz="1200" dirty="0"/>
                <a:t>老师指定班级</a:t>
              </a:r>
            </a:p>
          </p:txBody>
        </p:sp>
        <p:cxnSp>
          <p:nvCxnSpPr>
            <p:cNvPr id="14" name="直接箭头连接符 13">
              <a:extLst>
                <a:ext uri="{FF2B5EF4-FFF2-40B4-BE49-F238E27FC236}">
                  <a16:creationId xmlns:a16="http://schemas.microsoft.com/office/drawing/2014/main" id="{FB52B9C4-DAF4-44FD-BD2F-B7E3BCA04C50}"/>
                </a:ext>
              </a:extLst>
            </p:cNvPr>
            <p:cNvCxnSpPr>
              <a:cxnSpLocks/>
            </p:cNvCxnSpPr>
            <p:nvPr/>
          </p:nvCxnSpPr>
          <p:spPr>
            <a:xfrm>
              <a:off x="2662882" y="3176621"/>
              <a:ext cx="9738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id="{8F16BB76-A619-4C2B-95D3-2C3DD0866EB0}"/>
                </a:ext>
              </a:extLst>
            </p:cNvPr>
            <p:cNvSpPr txBox="1"/>
            <p:nvPr/>
          </p:nvSpPr>
          <p:spPr>
            <a:xfrm>
              <a:off x="1671151" y="3331310"/>
              <a:ext cx="1754459" cy="276999"/>
            </a:xfrm>
            <a:prstGeom prst="rect">
              <a:avLst/>
            </a:prstGeom>
            <a:noFill/>
          </p:spPr>
          <p:txBody>
            <a:bodyPr wrap="square" rtlCol="0">
              <a:spAutoFit/>
            </a:bodyPr>
            <a:lstStyle/>
            <a:p>
              <a:r>
                <a:rPr lang="zh-CN" altLang="en-US" sz="1200" dirty="0"/>
                <a:t>自己的学号</a:t>
              </a:r>
            </a:p>
          </p:txBody>
        </p:sp>
        <p:cxnSp>
          <p:nvCxnSpPr>
            <p:cNvPr id="16" name="直接箭头连接符 15">
              <a:extLst>
                <a:ext uri="{FF2B5EF4-FFF2-40B4-BE49-F238E27FC236}">
                  <a16:creationId xmlns:a16="http://schemas.microsoft.com/office/drawing/2014/main" id="{AF086986-5E18-4E07-920A-878F7C15D9DC}"/>
                </a:ext>
              </a:extLst>
            </p:cNvPr>
            <p:cNvCxnSpPr>
              <a:cxnSpLocks/>
            </p:cNvCxnSpPr>
            <p:nvPr/>
          </p:nvCxnSpPr>
          <p:spPr>
            <a:xfrm>
              <a:off x="2704498" y="3474800"/>
              <a:ext cx="9738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4398C952-DB67-4A32-A226-5E1E7869B136}"/>
                </a:ext>
              </a:extLst>
            </p:cNvPr>
            <p:cNvSpPr txBox="1"/>
            <p:nvPr/>
          </p:nvSpPr>
          <p:spPr>
            <a:xfrm>
              <a:off x="1458549" y="3663861"/>
              <a:ext cx="1754459" cy="276999"/>
            </a:xfrm>
            <a:prstGeom prst="rect">
              <a:avLst/>
            </a:prstGeom>
            <a:noFill/>
          </p:spPr>
          <p:txBody>
            <a:bodyPr wrap="square" rtlCol="0">
              <a:spAutoFit/>
            </a:bodyPr>
            <a:lstStyle/>
            <a:p>
              <a:r>
                <a:rPr lang="zh-CN" altLang="en-US" sz="1200" dirty="0">
                  <a:solidFill>
                    <a:srgbClr val="FF0000"/>
                  </a:solidFill>
                </a:rPr>
                <a:t>必须是真实姓名</a:t>
              </a:r>
            </a:p>
          </p:txBody>
        </p:sp>
        <p:cxnSp>
          <p:nvCxnSpPr>
            <p:cNvPr id="18" name="直接箭头连接符 17">
              <a:extLst>
                <a:ext uri="{FF2B5EF4-FFF2-40B4-BE49-F238E27FC236}">
                  <a16:creationId xmlns:a16="http://schemas.microsoft.com/office/drawing/2014/main" id="{D292304D-B4A9-4341-B5A0-0E9636748BA2}"/>
                </a:ext>
              </a:extLst>
            </p:cNvPr>
            <p:cNvCxnSpPr>
              <a:cxnSpLocks/>
            </p:cNvCxnSpPr>
            <p:nvPr/>
          </p:nvCxnSpPr>
          <p:spPr>
            <a:xfrm>
              <a:off x="2662882" y="3802361"/>
              <a:ext cx="9738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a16="http://schemas.microsoft.com/office/drawing/2014/main" id="{FF215AFB-69B6-4839-ABD4-90DAF4D2D3BD}"/>
                </a:ext>
              </a:extLst>
            </p:cNvPr>
            <p:cNvSpPr txBox="1"/>
            <p:nvPr/>
          </p:nvSpPr>
          <p:spPr>
            <a:xfrm>
              <a:off x="1458549" y="4268420"/>
              <a:ext cx="1754459" cy="276999"/>
            </a:xfrm>
            <a:prstGeom prst="rect">
              <a:avLst/>
            </a:prstGeom>
            <a:noFill/>
          </p:spPr>
          <p:txBody>
            <a:bodyPr wrap="square" rtlCol="0">
              <a:spAutoFit/>
            </a:bodyPr>
            <a:lstStyle/>
            <a:p>
              <a:r>
                <a:rPr lang="zh-CN" altLang="en-US" sz="1200" dirty="0"/>
                <a:t>按要求选择即可</a:t>
              </a:r>
            </a:p>
          </p:txBody>
        </p:sp>
        <p:cxnSp>
          <p:nvCxnSpPr>
            <p:cNvPr id="20" name="直接箭头连接符 19">
              <a:extLst>
                <a:ext uri="{FF2B5EF4-FFF2-40B4-BE49-F238E27FC236}">
                  <a16:creationId xmlns:a16="http://schemas.microsoft.com/office/drawing/2014/main" id="{8BC6D8F3-D800-4D0D-8D4C-3ED76785C7F4}"/>
                </a:ext>
              </a:extLst>
            </p:cNvPr>
            <p:cNvCxnSpPr>
              <a:cxnSpLocks/>
            </p:cNvCxnSpPr>
            <p:nvPr/>
          </p:nvCxnSpPr>
          <p:spPr>
            <a:xfrm>
              <a:off x="2704498" y="4411833"/>
              <a:ext cx="9738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a16="http://schemas.microsoft.com/office/drawing/2014/main" id="{4ABF34DC-B321-4725-824D-CBA0B12198FE}"/>
                </a:ext>
              </a:extLst>
            </p:cNvPr>
            <p:cNvCxnSpPr>
              <a:cxnSpLocks/>
            </p:cNvCxnSpPr>
            <p:nvPr/>
          </p:nvCxnSpPr>
          <p:spPr>
            <a:xfrm>
              <a:off x="2451737" y="4869033"/>
              <a:ext cx="9738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a16="http://schemas.microsoft.com/office/drawing/2014/main" id="{FB7771B4-46C2-442B-8AC7-101D6A5FD516}"/>
                </a:ext>
              </a:extLst>
            </p:cNvPr>
            <p:cNvSpPr txBox="1"/>
            <p:nvPr/>
          </p:nvSpPr>
          <p:spPr>
            <a:xfrm>
              <a:off x="1585658" y="4730533"/>
              <a:ext cx="1754459" cy="276999"/>
            </a:xfrm>
            <a:prstGeom prst="rect">
              <a:avLst/>
            </a:prstGeom>
            <a:noFill/>
          </p:spPr>
          <p:txBody>
            <a:bodyPr wrap="square" rtlCol="0">
              <a:spAutoFit/>
            </a:bodyPr>
            <a:lstStyle/>
            <a:p>
              <a:r>
                <a:rPr lang="zh-CN" altLang="en-US" sz="1200" dirty="0"/>
                <a:t>可以不填</a:t>
              </a:r>
            </a:p>
          </p:txBody>
        </p:sp>
      </p:grpSp>
      <p:sp>
        <p:nvSpPr>
          <p:cNvPr id="25" name="文本框 24">
            <a:extLst>
              <a:ext uri="{FF2B5EF4-FFF2-40B4-BE49-F238E27FC236}">
                <a16:creationId xmlns:a16="http://schemas.microsoft.com/office/drawing/2014/main" id="{1ACBFBEB-7C47-4696-9AEF-3FB16599D11D}"/>
              </a:ext>
            </a:extLst>
          </p:cNvPr>
          <p:cNvSpPr txBox="1"/>
          <p:nvPr/>
        </p:nvSpPr>
        <p:spPr>
          <a:xfrm>
            <a:off x="4081346" y="5925015"/>
            <a:ext cx="3984703" cy="369332"/>
          </a:xfrm>
          <a:prstGeom prst="rect">
            <a:avLst/>
          </a:prstGeom>
          <a:noFill/>
        </p:spPr>
        <p:txBody>
          <a:bodyPr wrap="square" rtlCol="0">
            <a:spAutoFit/>
          </a:bodyPr>
          <a:lstStyle/>
          <a:p>
            <a:r>
              <a:rPr lang="zh-CN" altLang="en-US" dirty="0"/>
              <a:t>注册完成后，等待老师审核</a:t>
            </a:r>
          </a:p>
        </p:txBody>
      </p:sp>
    </p:spTree>
    <p:extLst>
      <p:ext uri="{BB962C8B-B14F-4D97-AF65-F5344CB8AC3E}">
        <p14:creationId xmlns:p14="http://schemas.microsoft.com/office/powerpoint/2010/main" val="41176216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849707" y="514775"/>
            <a:ext cx="7112000" cy="4937066"/>
          </a:xfrm>
          <a:prstGeom prst="rect">
            <a:avLst/>
          </a:prstGeom>
        </p:spPr>
      </p:pic>
      <p:sp>
        <p:nvSpPr>
          <p:cNvPr id="4" name="矩形 3"/>
          <p:cNvSpPr/>
          <p:nvPr/>
        </p:nvSpPr>
        <p:spPr>
          <a:xfrm>
            <a:off x="0" y="339813"/>
            <a:ext cx="4924213" cy="5216813"/>
          </a:xfrm>
          <a:prstGeom prst="rect">
            <a:avLst/>
          </a:prstGeom>
        </p:spPr>
        <p:txBody>
          <a:bodyPr wrap="square">
            <a:spAutoFit/>
          </a:bodyPr>
          <a:lstStyle/>
          <a:p>
            <a:pPr>
              <a:lnSpc>
                <a:spcPct val="150000"/>
              </a:lnSpc>
            </a:pPr>
            <a:r>
              <a:rPr lang="zh-CN" altLang="en-US" sz="2400" b="1" kern="100" dirty="0">
                <a:solidFill>
                  <a:schemeClr val="accent1"/>
                </a:solidFill>
                <a:latin typeface="+mj-ea"/>
                <a:ea typeface="+mj-ea"/>
                <a:cs typeface="Times New Roman" panose="02020603050405020304" pitchFamily="18" charset="0"/>
              </a:rPr>
              <a:t>    渠道策略：</a:t>
            </a:r>
            <a:endParaRPr lang="en-US" altLang="zh-CN" sz="2400" b="1" kern="100" dirty="0">
              <a:solidFill>
                <a:schemeClr val="accent1"/>
              </a:solidFill>
              <a:latin typeface="+mj-ea"/>
              <a:ea typeface="+mj-ea"/>
              <a:cs typeface="Times New Roman" panose="02020603050405020304" pitchFamily="18" charset="0"/>
            </a:endParaRPr>
          </a:p>
          <a:p>
            <a:pPr marL="285750" indent="-285750">
              <a:lnSpc>
                <a:spcPct val="150000"/>
              </a:lnSpc>
              <a:buFont typeface="Wingdings" panose="05000000000000000000" pitchFamily="2" charset="2"/>
              <a:buChar char="l"/>
            </a:pPr>
            <a:r>
              <a:rPr lang="zh-CN" altLang="en-US" dirty="0"/>
              <a:t>渠道分为超市渠道和商场渠道，申请渠道合作需注意</a:t>
            </a:r>
            <a:r>
              <a:rPr lang="zh-CN" altLang="en-US" dirty="0">
                <a:solidFill>
                  <a:srgbClr val="FF0000"/>
                </a:solidFill>
              </a:rPr>
              <a:t>招标数量、价格要求、品牌要求、信用要求、产品档次</a:t>
            </a:r>
            <a:endParaRPr lang="en-US" altLang="zh-CN" dirty="0">
              <a:solidFill>
                <a:srgbClr val="FF0000"/>
              </a:solidFill>
            </a:endParaRPr>
          </a:p>
          <a:p>
            <a:pPr marL="285750" indent="-285750">
              <a:lnSpc>
                <a:spcPct val="150000"/>
              </a:lnSpc>
              <a:buFont typeface="Wingdings" panose="05000000000000000000" pitchFamily="2" charset="2"/>
              <a:buChar char="l"/>
            </a:pPr>
            <a:r>
              <a:rPr lang="zh-CN" altLang="en-US" dirty="0">
                <a:solidFill>
                  <a:srgbClr val="FF0000"/>
                </a:solidFill>
              </a:rPr>
              <a:t>     注：</a:t>
            </a:r>
            <a:r>
              <a:rPr lang="zh-CN" altLang="zh-CN" dirty="0">
                <a:solidFill>
                  <a:srgbClr val="FF0000"/>
                </a:solidFill>
              </a:rPr>
              <a:t>学生根据自己产品的的实际情况，选择相应的超市</a:t>
            </a:r>
            <a:r>
              <a:rPr lang="zh-CN" altLang="en-US" dirty="0">
                <a:solidFill>
                  <a:srgbClr val="FF0000"/>
                </a:solidFill>
              </a:rPr>
              <a:t>、商场</a:t>
            </a:r>
            <a:r>
              <a:rPr lang="zh-CN" altLang="zh-CN" dirty="0">
                <a:solidFill>
                  <a:srgbClr val="FF0000"/>
                </a:solidFill>
              </a:rPr>
              <a:t>合作。同一超市</a:t>
            </a:r>
            <a:r>
              <a:rPr lang="zh-CN" altLang="en-US" dirty="0">
                <a:solidFill>
                  <a:srgbClr val="FF0000"/>
                </a:solidFill>
              </a:rPr>
              <a:t>、商场</a:t>
            </a:r>
            <a:r>
              <a:rPr lang="zh-CN" altLang="zh-CN" dirty="0">
                <a:solidFill>
                  <a:srgbClr val="FF0000"/>
                </a:solidFill>
              </a:rPr>
              <a:t>可以接受多家厂商参与竞争，</a:t>
            </a:r>
            <a:r>
              <a:rPr lang="en-US" altLang="zh-CN" dirty="0">
                <a:solidFill>
                  <a:srgbClr val="FF0000"/>
                </a:solidFill>
              </a:rPr>
              <a:t>5-10</a:t>
            </a:r>
            <a:r>
              <a:rPr lang="zh-CN" altLang="zh-CN" dirty="0">
                <a:solidFill>
                  <a:srgbClr val="FF0000"/>
                </a:solidFill>
              </a:rPr>
              <a:t>分钟后自动显示是否成功。</a:t>
            </a:r>
            <a:endParaRPr lang="en-US" altLang="zh-CN" dirty="0">
              <a:solidFill>
                <a:srgbClr val="FF0000"/>
              </a:solidFill>
            </a:endParaRPr>
          </a:p>
          <a:p>
            <a:pPr marL="285750" indent="-285750">
              <a:lnSpc>
                <a:spcPct val="150000"/>
              </a:lnSpc>
              <a:buFont typeface="Wingdings" panose="05000000000000000000" pitchFamily="2" charset="2"/>
              <a:buChar char="l"/>
            </a:pPr>
            <a:r>
              <a:rPr lang="zh-CN" altLang="en-US" dirty="0">
                <a:solidFill>
                  <a:srgbClr val="FF0000"/>
                </a:solidFill>
              </a:rPr>
              <a:t>    学生可以在拿到订单后再去生产货物，以免造成生产过剩和生产次数用完产品不足而发货违约的情况</a:t>
            </a:r>
            <a:endParaRPr lang="en-US" altLang="zh-CN" dirty="0">
              <a:solidFill>
                <a:srgbClr val="FF0000"/>
              </a:solidFill>
            </a:endParaRPr>
          </a:p>
          <a:p>
            <a:pPr>
              <a:lnSpc>
                <a:spcPct val="150000"/>
              </a:lnSpc>
            </a:pPr>
            <a:endParaRPr lang="en-US" altLang="zh-CN" kern="100" dirty="0">
              <a:solidFill>
                <a:srgbClr val="FF0000"/>
              </a:solidFill>
              <a:latin typeface="+mj-ea"/>
              <a:ea typeface="+mj-ea"/>
              <a:cs typeface="Times New Roman" panose="02020603050405020304" pitchFamily="18" charset="0"/>
            </a:endParaRPr>
          </a:p>
        </p:txBody>
      </p:sp>
    </p:spTree>
    <p:extLst>
      <p:ext uri="{BB962C8B-B14F-4D97-AF65-F5344CB8AC3E}">
        <p14:creationId xmlns:p14="http://schemas.microsoft.com/office/powerpoint/2010/main" val="1238766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615893" y="1280158"/>
            <a:ext cx="10079200" cy="4892609"/>
          </a:xfrm>
          <a:prstGeom prst="rect">
            <a:avLst/>
          </a:prstGeom>
        </p:spPr>
      </p:pic>
      <p:sp>
        <p:nvSpPr>
          <p:cNvPr id="3" name="矩形 2"/>
          <p:cNvSpPr/>
          <p:nvPr/>
        </p:nvSpPr>
        <p:spPr>
          <a:xfrm>
            <a:off x="548931" y="206965"/>
            <a:ext cx="7694506" cy="1061829"/>
          </a:xfrm>
          <a:prstGeom prst="rect">
            <a:avLst/>
          </a:prstGeom>
        </p:spPr>
        <p:txBody>
          <a:bodyPr wrap="square">
            <a:spAutoFit/>
          </a:bodyPr>
          <a:lstStyle/>
          <a:p>
            <a:pPr>
              <a:lnSpc>
                <a:spcPct val="150000"/>
              </a:lnSpc>
            </a:pPr>
            <a:r>
              <a:rPr lang="zh-CN" altLang="en-US" sz="2400" b="1" kern="100" dirty="0">
                <a:solidFill>
                  <a:schemeClr val="accent1"/>
                </a:solidFill>
                <a:latin typeface="+mj-ea"/>
                <a:ea typeface="+mj-ea"/>
                <a:cs typeface="Times New Roman" panose="02020603050405020304" pitchFamily="18" charset="0"/>
              </a:rPr>
              <a:t>合作渠道：</a:t>
            </a:r>
            <a:endParaRPr lang="en-US" altLang="zh-CN" sz="2400" b="1" kern="100" dirty="0">
              <a:solidFill>
                <a:schemeClr val="accent1"/>
              </a:solidFill>
              <a:latin typeface="+mj-ea"/>
              <a:ea typeface="+mj-ea"/>
              <a:cs typeface="Times New Roman" panose="02020603050405020304" pitchFamily="18" charset="0"/>
            </a:endParaRPr>
          </a:p>
          <a:p>
            <a:pPr>
              <a:lnSpc>
                <a:spcPct val="150000"/>
              </a:lnSpc>
            </a:pPr>
            <a:r>
              <a:rPr lang="zh-CN" altLang="en-US" dirty="0"/>
              <a:t>显示已经合作过的渠道信息</a:t>
            </a:r>
            <a:endParaRPr lang="en-US" altLang="zh-CN" kern="100" dirty="0">
              <a:solidFill>
                <a:srgbClr val="FF0000"/>
              </a:solidFill>
              <a:latin typeface="+mj-ea"/>
              <a:ea typeface="+mj-ea"/>
              <a:cs typeface="Times New Roman" panose="02020603050405020304" pitchFamily="18" charset="0"/>
            </a:endParaRPr>
          </a:p>
        </p:txBody>
      </p:sp>
    </p:spTree>
    <p:extLst>
      <p:ext uri="{BB962C8B-B14F-4D97-AF65-F5344CB8AC3E}">
        <p14:creationId xmlns:p14="http://schemas.microsoft.com/office/powerpoint/2010/main" val="12227428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E5114EE5-E580-4176-822D-A16EE21FAA6C}"/>
              </a:ext>
            </a:extLst>
          </p:cNvPr>
          <p:cNvPicPr>
            <a:picLocks noChangeAspect="1"/>
          </p:cNvPicPr>
          <p:nvPr/>
        </p:nvPicPr>
        <p:blipFill>
          <a:blip r:embed="rId2"/>
          <a:stretch>
            <a:fillRect/>
          </a:stretch>
        </p:blipFill>
        <p:spPr>
          <a:xfrm>
            <a:off x="2802226" y="1857424"/>
            <a:ext cx="6293984" cy="3548063"/>
          </a:xfrm>
          <a:prstGeom prst="rect">
            <a:avLst/>
          </a:prstGeom>
          <a:ln>
            <a:solidFill>
              <a:schemeClr val="accent1"/>
            </a:solidFill>
          </a:ln>
        </p:spPr>
      </p:pic>
      <p:sp>
        <p:nvSpPr>
          <p:cNvPr id="5" name="文本框 4">
            <a:extLst>
              <a:ext uri="{FF2B5EF4-FFF2-40B4-BE49-F238E27FC236}">
                <a16:creationId xmlns:a16="http://schemas.microsoft.com/office/drawing/2014/main" id="{F52CD0F2-415C-427B-B814-16E701FC9349}"/>
              </a:ext>
            </a:extLst>
          </p:cNvPr>
          <p:cNvSpPr txBox="1"/>
          <p:nvPr/>
        </p:nvSpPr>
        <p:spPr>
          <a:xfrm>
            <a:off x="1943781" y="1260413"/>
            <a:ext cx="6094638" cy="369332"/>
          </a:xfrm>
          <a:prstGeom prst="rect">
            <a:avLst/>
          </a:prstGeom>
          <a:noFill/>
        </p:spPr>
        <p:txBody>
          <a:bodyPr wrap="square">
            <a:spAutoFit/>
          </a:bodyPr>
          <a:lstStyle/>
          <a:p>
            <a:r>
              <a:rPr lang="zh-CN" altLang="en-US" sz="1800" b="1" kern="100" dirty="0">
                <a:solidFill>
                  <a:schemeClr val="accent1"/>
                </a:solidFill>
                <a:latin typeface="+mj-ea"/>
                <a:ea typeface="+mj-ea"/>
                <a:cs typeface="Times New Roman" panose="02020603050405020304" pitchFamily="18" charset="0"/>
              </a:rPr>
              <a:t>渠道合作成交规则</a:t>
            </a:r>
            <a:endParaRPr lang="zh-CN" altLang="en-US" dirty="0"/>
          </a:p>
        </p:txBody>
      </p:sp>
    </p:spTree>
    <p:extLst>
      <p:ext uri="{BB962C8B-B14F-4D97-AF65-F5344CB8AC3E}">
        <p14:creationId xmlns:p14="http://schemas.microsoft.com/office/powerpoint/2010/main" val="26829659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93569" y="142241"/>
            <a:ext cx="4916724" cy="6878806"/>
          </a:xfrm>
          <a:prstGeom prst="rect">
            <a:avLst/>
          </a:prstGeom>
        </p:spPr>
        <p:txBody>
          <a:bodyPr wrap="square">
            <a:spAutoFit/>
          </a:bodyPr>
          <a:lstStyle/>
          <a:p>
            <a:pPr>
              <a:lnSpc>
                <a:spcPct val="150000"/>
              </a:lnSpc>
            </a:pPr>
            <a:r>
              <a:rPr lang="zh-CN" altLang="en-US" sz="2400" b="1" dirty="0">
                <a:solidFill>
                  <a:schemeClr val="accent1"/>
                </a:solidFill>
                <a:latin typeface="+mj-ea"/>
                <a:ea typeface="+mj-ea"/>
              </a:rPr>
              <a:t>    招投标中心：</a:t>
            </a:r>
            <a:endParaRPr lang="en-US" altLang="zh-CN" sz="2400" b="1" dirty="0">
              <a:solidFill>
                <a:schemeClr val="accent1"/>
              </a:solidFill>
              <a:latin typeface="+mj-ea"/>
              <a:ea typeface="+mj-ea"/>
            </a:endParaRPr>
          </a:p>
          <a:p>
            <a:pPr>
              <a:lnSpc>
                <a:spcPct val="150000"/>
              </a:lnSpc>
            </a:pPr>
            <a:r>
              <a:rPr lang="en-US" altLang="zh-CN" dirty="0"/>
              <a:t>    </a:t>
            </a:r>
            <a:r>
              <a:rPr lang="zh-CN" altLang="zh-CN" dirty="0"/>
              <a:t>系统内的招标信息是老师在后台根据需要及实验要求发布或导入的，学生看到此信息后可以购买标书参加投标。学生通过投标的形式获取定单，是系统中厂商之间对抗的主要手段。</a:t>
            </a:r>
          </a:p>
          <a:p>
            <a:pPr>
              <a:lnSpc>
                <a:spcPct val="150000"/>
              </a:lnSpc>
            </a:pPr>
            <a:r>
              <a:rPr lang="en-US" altLang="zh-CN" dirty="0"/>
              <a:t>    </a:t>
            </a:r>
            <a:r>
              <a:rPr lang="zh-CN" altLang="zh-CN" dirty="0"/>
              <a:t>投标需要考察产品档次、产品价格、品牌知名度。学生需要通过购买技术、加强宣传以等方式增强竞争力，增大中标的机会。</a:t>
            </a:r>
          </a:p>
          <a:p>
            <a:pPr>
              <a:lnSpc>
                <a:spcPct val="150000"/>
              </a:lnSpc>
            </a:pPr>
            <a:r>
              <a:rPr lang="en-US" altLang="zh-CN" dirty="0"/>
              <a:t>    </a:t>
            </a:r>
            <a:r>
              <a:rPr lang="zh-CN" altLang="zh-CN" dirty="0"/>
              <a:t>出价：指此标的招标产品单价。购买标书后系统自动交纳投标保证金，如果开标后未中标则退还保证金，如中标则还需交纳履约保证金。 </a:t>
            </a:r>
          </a:p>
          <a:p>
            <a:pPr>
              <a:lnSpc>
                <a:spcPct val="150000"/>
              </a:lnSpc>
            </a:pPr>
            <a:r>
              <a:rPr lang="en-US" altLang="zh-CN" dirty="0"/>
              <a:t>   </a:t>
            </a:r>
            <a:r>
              <a:rPr lang="zh-CN" altLang="zh-CN" dirty="0"/>
              <a:t>学生首先看到的是老师在后台发布的标书，学生在此进行标书的购买以及投标操作。</a:t>
            </a:r>
            <a:endParaRPr lang="en-US" altLang="zh-CN" dirty="0"/>
          </a:p>
          <a:p>
            <a:pPr>
              <a:lnSpc>
                <a:spcPct val="150000"/>
              </a:lnSpc>
            </a:pPr>
            <a:r>
              <a:rPr lang="en-US" altLang="zh-CN" dirty="0"/>
              <a:t>    </a:t>
            </a:r>
            <a:r>
              <a:rPr lang="zh-CN" altLang="en-US" dirty="0">
                <a:solidFill>
                  <a:srgbClr val="FF0000"/>
                </a:solidFill>
              </a:rPr>
              <a:t>注：招标公告由老师后台开标，满足三家及三家以上可以开标，不足三家废标。</a:t>
            </a:r>
            <a:endParaRPr lang="en-US" altLang="zh-CN" dirty="0">
              <a:solidFill>
                <a:srgbClr val="FF0000"/>
              </a:solidFill>
            </a:endParaRPr>
          </a:p>
          <a:p>
            <a:pPr>
              <a:lnSpc>
                <a:spcPct val="150000"/>
              </a:lnSpc>
            </a:pPr>
            <a:r>
              <a:rPr lang="en-US" altLang="zh-CN" dirty="0"/>
              <a:t>    </a:t>
            </a:r>
          </a:p>
        </p:txBody>
      </p:sp>
      <p:pic>
        <p:nvPicPr>
          <p:cNvPr id="1026" name="图片 1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7360" y="1293707"/>
            <a:ext cx="6136640" cy="3833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10719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622696" y="2065866"/>
            <a:ext cx="10864876" cy="4295709"/>
          </a:xfrm>
          <a:prstGeom prst="rect">
            <a:avLst/>
          </a:prstGeom>
        </p:spPr>
      </p:pic>
      <p:sp>
        <p:nvSpPr>
          <p:cNvPr id="3" name="矩形 2"/>
          <p:cNvSpPr/>
          <p:nvPr/>
        </p:nvSpPr>
        <p:spPr>
          <a:xfrm>
            <a:off x="521545" y="145889"/>
            <a:ext cx="10966027" cy="1892826"/>
          </a:xfrm>
          <a:prstGeom prst="rect">
            <a:avLst/>
          </a:prstGeom>
        </p:spPr>
        <p:txBody>
          <a:bodyPr wrap="square">
            <a:spAutoFit/>
          </a:bodyPr>
          <a:lstStyle/>
          <a:p>
            <a:pPr>
              <a:lnSpc>
                <a:spcPct val="150000"/>
              </a:lnSpc>
            </a:pPr>
            <a:r>
              <a:rPr lang="zh-CN" altLang="en-US" sz="2400" b="1" kern="100" dirty="0">
                <a:solidFill>
                  <a:schemeClr val="accent1"/>
                </a:solidFill>
                <a:latin typeface="+mj-ea"/>
                <a:ea typeface="+mj-ea"/>
                <a:cs typeface="Times New Roman" panose="02020603050405020304" pitchFamily="18" charset="0"/>
              </a:rPr>
              <a:t>自由交易市场：</a:t>
            </a:r>
            <a:endParaRPr lang="en-US" altLang="zh-CN" sz="2400" b="1" kern="100" dirty="0">
              <a:solidFill>
                <a:schemeClr val="accent1"/>
              </a:solidFill>
              <a:latin typeface="+mj-ea"/>
              <a:ea typeface="+mj-ea"/>
              <a:cs typeface="Times New Roman" panose="02020603050405020304" pitchFamily="18" charset="0"/>
            </a:endParaRPr>
          </a:p>
          <a:p>
            <a:pPr>
              <a:lnSpc>
                <a:spcPct val="150000"/>
              </a:lnSpc>
            </a:pPr>
            <a:r>
              <a:rPr lang="zh-CN" altLang="zh-CN" kern="100" dirty="0">
                <a:latin typeface="+mj-ea"/>
                <a:ea typeface="+mj-ea"/>
                <a:cs typeface="Times New Roman" panose="02020603050405020304" pitchFamily="18" charset="0"/>
              </a:rPr>
              <a:t>这里是重要的交流窗口，学生在这里可以与其他同学进行交流，发布自己的出售信息以及洽谈采购或者合作事宜</a:t>
            </a:r>
            <a:r>
              <a:rPr lang="zh-CN" altLang="en-US" kern="100" dirty="0">
                <a:latin typeface="+mj-ea"/>
                <a:ea typeface="+mj-ea"/>
                <a:cs typeface="Times New Roman" panose="02020603050405020304" pitchFamily="18" charset="0"/>
              </a:rPr>
              <a:t>、</a:t>
            </a:r>
            <a:endParaRPr lang="en-US" altLang="zh-CN" kern="100" dirty="0">
              <a:latin typeface="+mj-ea"/>
              <a:ea typeface="+mj-ea"/>
              <a:cs typeface="Times New Roman" panose="02020603050405020304" pitchFamily="18" charset="0"/>
            </a:endParaRPr>
          </a:p>
          <a:p>
            <a:pPr>
              <a:lnSpc>
                <a:spcPct val="150000"/>
              </a:lnSpc>
            </a:pPr>
            <a:r>
              <a:rPr lang="zh-CN" altLang="en-US" dirty="0">
                <a:solidFill>
                  <a:srgbClr val="FF0000"/>
                </a:solidFill>
                <a:latin typeface="+mj-ea"/>
                <a:ea typeface="+mj-ea"/>
              </a:rPr>
              <a:t>注：学生供货不足、生产次数不足或生产过剩却可销售数量不足的学生可以在自由交易市场进行交易</a:t>
            </a:r>
          </a:p>
        </p:txBody>
      </p:sp>
    </p:spTree>
    <p:extLst>
      <p:ext uri="{BB962C8B-B14F-4D97-AF65-F5344CB8AC3E}">
        <p14:creationId xmlns:p14="http://schemas.microsoft.com/office/powerpoint/2010/main" val="12490948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5838613" y="81279"/>
            <a:ext cx="5811567" cy="5022572"/>
          </a:xfrm>
          <a:prstGeom prst="rect">
            <a:avLst/>
          </a:prstGeom>
        </p:spPr>
      </p:pic>
      <p:sp>
        <p:nvSpPr>
          <p:cNvPr id="3" name="矩形 2"/>
          <p:cNvSpPr/>
          <p:nvPr/>
        </p:nvSpPr>
        <p:spPr>
          <a:xfrm>
            <a:off x="311572" y="81280"/>
            <a:ext cx="5391576" cy="6186309"/>
          </a:xfrm>
          <a:prstGeom prst="rect">
            <a:avLst/>
          </a:prstGeom>
        </p:spPr>
        <p:txBody>
          <a:bodyPr wrap="square">
            <a:spAutoFit/>
          </a:bodyPr>
          <a:lstStyle/>
          <a:p>
            <a:pPr>
              <a:lnSpc>
                <a:spcPct val="150000"/>
              </a:lnSpc>
            </a:pPr>
            <a:r>
              <a:rPr lang="zh-CN" altLang="en-US" kern="100" dirty="0">
                <a:latin typeface="+mj-ea"/>
                <a:ea typeface="+mj-ea"/>
                <a:cs typeface="Times New Roman" panose="02020603050405020304" pitchFamily="18" charset="0"/>
              </a:rPr>
              <a:t>    </a:t>
            </a:r>
            <a:r>
              <a:rPr lang="zh-CN" altLang="en-US" sz="2400" b="1" kern="100" dirty="0">
                <a:solidFill>
                  <a:schemeClr val="accent1"/>
                </a:solidFill>
                <a:latin typeface="+mj-ea"/>
                <a:ea typeface="+mj-ea"/>
                <a:cs typeface="Times New Roman" panose="02020603050405020304" pitchFamily="18" charset="0"/>
              </a:rPr>
              <a:t>发布交易信息：</a:t>
            </a:r>
            <a:endParaRPr lang="en-US" altLang="zh-CN" sz="2400" b="1" kern="100" dirty="0">
              <a:solidFill>
                <a:schemeClr val="accent1"/>
              </a:solidFill>
              <a:latin typeface="+mj-ea"/>
              <a:ea typeface="+mj-ea"/>
              <a:cs typeface="Times New Roman" panose="02020603050405020304" pitchFamily="18" charset="0"/>
            </a:endParaRPr>
          </a:p>
          <a:p>
            <a:pPr>
              <a:lnSpc>
                <a:spcPct val="150000"/>
              </a:lnSpc>
            </a:pPr>
            <a:r>
              <a:rPr lang="zh-CN" altLang="en-US" kern="100" dirty="0">
                <a:latin typeface="+mj-ea"/>
                <a:ea typeface="+mj-ea"/>
                <a:cs typeface="Times New Roman" panose="02020603050405020304" pitchFamily="18" charset="0"/>
              </a:rPr>
              <a:t>    学生在发布交易信息模块，发布自己的采购或抛售信息</a:t>
            </a:r>
            <a:endParaRPr lang="en-US" altLang="zh-CN" kern="100" dirty="0">
              <a:latin typeface="+mj-ea"/>
              <a:ea typeface="+mj-ea"/>
              <a:cs typeface="Times New Roman" panose="02020603050405020304" pitchFamily="18" charset="0"/>
            </a:endParaRPr>
          </a:p>
          <a:p>
            <a:pPr>
              <a:lnSpc>
                <a:spcPct val="150000"/>
              </a:lnSpc>
            </a:pPr>
            <a:r>
              <a:rPr lang="en-US" altLang="zh-CN" dirty="0">
                <a:latin typeface="+mj-ea"/>
                <a:ea typeface="+mj-ea"/>
              </a:rPr>
              <a:t>   </a:t>
            </a:r>
            <a:r>
              <a:rPr lang="zh-CN" altLang="zh-CN" dirty="0">
                <a:latin typeface="+mj-ea"/>
                <a:ea typeface="+mj-ea"/>
              </a:rPr>
              <a:t>点击右边的“洽谈”按钮弹出洽谈内容填写框，学生可以在此填写相应的商谈内容点击“提交”则将信息发送到洽谈对象端，提交的信息将会在对方的“消息管理器”里显示，同样，你也可以在消息管理器里找到其他人给你发送的洽谈信息。</a:t>
            </a:r>
          </a:p>
          <a:p>
            <a:pPr>
              <a:lnSpc>
                <a:spcPct val="150000"/>
              </a:lnSpc>
            </a:pPr>
            <a:r>
              <a:rPr lang="en-US" altLang="zh-CN" dirty="0">
                <a:latin typeface="+mj-ea"/>
                <a:ea typeface="+mj-ea"/>
              </a:rPr>
              <a:t>   </a:t>
            </a:r>
            <a:r>
              <a:rPr lang="zh-CN" altLang="zh-CN" dirty="0">
                <a:latin typeface="+mj-ea"/>
                <a:ea typeface="+mj-ea"/>
              </a:rPr>
              <a:t>交易洽谈可以进行商务谈判过程，点击“签合同”弹出系统设置好的合同范本，在确认双方都已经同意合同条款的前提下，可以签订合同。合同签完后在双方的发货列表或收货列表即会显示相应的订单或发货情况。</a:t>
            </a:r>
          </a:p>
          <a:p>
            <a:endParaRPr lang="en-US" altLang="zh-CN" kern="100" dirty="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dirty="0"/>
          </a:p>
        </p:txBody>
      </p:sp>
      <p:pic>
        <p:nvPicPr>
          <p:cNvPr id="2050" name="图片 1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8613" y="5239318"/>
            <a:ext cx="5811567"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68916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43839" y="616373"/>
            <a:ext cx="4693921" cy="3831818"/>
          </a:xfrm>
          <a:prstGeom prst="rect">
            <a:avLst/>
          </a:prstGeom>
        </p:spPr>
        <p:txBody>
          <a:bodyPr wrap="square">
            <a:spAutoFit/>
          </a:bodyPr>
          <a:lstStyle/>
          <a:p>
            <a:pPr>
              <a:lnSpc>
                <a:spcPct val="150000"/>
              </a:lnSpc>
            </a:pPr>
            <a:r>
              <a:rPr lang="zh-CN" altLang="en-US" sz="2400" b="1" dirty="0">
                <a:solidFill>
                  <a:schemeClr val="accent1"/>
                </a:solidFill>
                <a:latin typeface="+mj-ea"/>
                <a:ea typeface="+mj-ea"/>
              </a:rPr>
              <a:t>合同管理：</a:t>
            </a:r>
            <a:endParaRPr lang="en-US" altLang="zh-CN" sz="2400" b="1" dirty="0">
              <a:solidFill>
                <a:schemeClr val="accent1"/>
              </a:solidFill>
              <a:latin typeface="+mj-ea"/>
              <a:ea typeface="+mj-ea"/>
            </a:endParaRPr>
          </a:p>
          <a:p>
            <a:pPr>
              <a:lnSpc>
                <a:spcPct val="150000"/>
              </a:lnSpc>
            </a:pPr>
            <a:r>
              <a:rPr lang="zh-CN" altLang="zh-CN" dirty="0">
                <a:latin typeface="+mj-ea"/>
                <a:ea typeface="+mj-ea"/>
              </a:rPr>
              <a:t>显示交易市场合同状态列表。</a:t>
            </a:r>
            <a:endParaRPr lang="en-US" altLang="zh-CN" dirty="0">
              <a:latin typeface="+mj-ea"/>
              <a:ea typeface="+mj-ea"/>
            </a:endParaRPr>
          </a:p>
          <a:p>
            <a:pPr>
              <a:lnSpc>
                <a:spcPct val="150000"/>
              </a:lnSpc>
            </a:pPr>
            <a:r>
              <a:rPr lang="zh-CN" altLang="zh-CN" dirty="0">
                <a:latin typeface="+mj-ea"/>
                <a:ea typeface="+mj-ea"/>
              </a:rPr>
              <a:t> </a:t>
            </a:r>
            <a:r>
              <a:rPr lang="en-US" altLang="zh-CN" dirty="0">
                <a:latin typeface="+mj-ea"/>
                <a:ea typeface="+mj-ea"/>
              </a:rPr>
              <a:t>   </a:t>
            </a:r>
            <a:r>
              <a:rPr lang="zh-CN" altLang="zh-CN" dirty="0">
                <a:latin typeface="+mj-ea"/>
                <a:ea typeface="+mj-ea"/>
              </a:rPr>
              <a:t>“查看”查看合同的具体内容；</a:t>
            </a:r>
          </a:p>
          <a:p>
            <a:pPr>
              <a:lnSpc>
                <a:spcPct val="150000"/>
              </a:lnSpc>
            </a:pPr>
            <a:r>
              <a:rPr lang="en-US" altLang="zh-CN" dirty="0">
                <a:latin typeface="+mj-ea"/>
                <a:ea typeface="+mj-ea"/>
              </a:rPr>
              <a:t>    </a:t>
            </a:r>
            <a:r>
              <a:rPr lang="zh-CN" altLang="zh-CN" dirty="0">
                <a:latin typeface="+mj-ea"/>
                <a:ea typeface="+mj-ea"/>
              </a:rPr>
              <a:t>“接受”同意合同条款。</a:t>
            </a:r>
            <a:r>
              <a:rPr lang="en-US" altLang="zh-CN" dirty="0">
                <a:latin typeface="+mj-ea"/>
                <a:ea typeface="+mj-ea"/>
              </a:rPr>
              <a:t>   </a:t>
            </a:r>
            <a:endParaRPr lang="zh-CN" altLang="zh-CN" dirty="0">
              <a:latin typeface="+mj-ea"/>
              <a:ea typeface="+mj-ea"/>
            </a:endParaRPr>
          </a:p>
          <a:p>
            <a:pPr>
              <a:lnSpc>
                <a:spcPct val="150000"/>
              </a:lnSpc>
            </a:pPr>
            <a:r>
              <a:rPr lang="zh-CN" altLang="zh-CN" dirty="0">
                <a:latin typeface="+mj-ea"/>
                <a:ea typeface="+mj-ea"/>
              </a:rPr>
              <a:t>点击“编辑”可以更改对方发过来的合同。</a:t>
            </a:r>
            <a:endParaRPr lang="en-US" altLang="zh-CN" dirty="0">
              <a:latin typeface="+mj-ea"/>
              <a:ea typeface="+mj-ea"/>
            </a:endParaRPr>
          </a:p>
          <a:p>
            <a:pPr>
              <a:lnSpc>
                <a:spcPct val="150000"/>
              </a:lnSpc>
            </a:pPr>
            <a:r>
              <a:rPr lang="en-US" altLang="zh-CN" dirty="0">
                <a:latin typeface="+mj-ea"/>
                <a:ea typeface="+mj-ea"/>
              </a:rPr>
              <a:t>    </a:t>
            </a:r>
            <a:r>
              <a:rPr lang="zh-CN" altLang="zh-CN" dirty="0">
                <a:latin typeface="+mj-ea"/>
                <a:ea typeface="+mj-ea"/>
              </a:rPr>
              <a:t>“拒绝”不接受该合同的所有条款。</a:t>
            </a:r>
            <a:endParaRPr lang="en-US" altLang="zh-CN" dirty="0">
              <a:latin typeface="+mj-ea"/>
              <a:ea typeface="+mj-ea"/>
            </a:endParaRPr>
          </a:p>
          <a:p>
            <a:pPr>
              <a:lnSpc>
                <a:spcPct val="150000"/>
              </a:lnSpc>
            </a:pPr>
            <a:r>
              <a:rPr lang="en-US" altLang="zh-CN" dirty="0">
                <a:latin typeface="+mj-ea"/>
                <a:ea typeface="+mj-ea"/>
              </a:rPr>
              <a:t>    </a:t>
            </a:r>
            <a:r>
              <a:rPr lang="zh-CN" altLang="zh-CN" dirty="0">
                <a:latin typeface="+mj-ea"/>
                <a:ea typeface="+mj-ea"/>
              </a:rPr>
              <a:t>“是否同意”显示的是对方对此合同的是否认可</a:t>
            </a:r>
            <a:r>
              <a:rPr lang="zh-CN" altLang="zh-CN" dirty="0"/>
              <a:t>。</a:t>
            </a:r>
            <a:endParaRPr lang="en-US" altLang="zh-CN" kern="100" dirty="0">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dirty="0"/>
          </a:p>
        </p:txBody>
      </p:sp>
      <p:pic>
        <p:nvPicPr>
          <p:cNvPr id="2" name="图片 1"/>
          <p:cNvPicPr>
            <a:picLocks noChangeAspect="1"/>
          </p:cNvPicPr>
          <p:nvPr/>
        </p:nvPicPr>
        <p:blipFill>
          <a:blip r:embed="rId2"/>
          <a:stretch>
            <a:fillRect/>
          </a:stretch>
        </p:blipFill>
        <p:spPr>
          <a:xfrm>
            <a:off x="4761653" y="616374"/>
            <a:ext cx="7294881" cy="4626186"/>
          </a:xfrm>
          <a:prstGeom prst="rect">
            <a:avLst/>
          </a:prstGeom>
        </p:spPr>
      </p:pic>
    </p:spTree>
    <p:extLst>
      <p:ext uri="{BB962C8B-B14F-4D97-AF65-F5344CB8AC3E}">
        <p14:creationId xmlns:p14="http://schemas.microsoft.com/office/powerpoint/2010/main" val="24285981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5310293" y="582507"/>
            <a:ext cx="6089397" cy="5214345"/>
          </a:xfrm>
          <a:prstGeom prst="rect">
            <a:avLst/>
          </a:prstGeom>
        </p:spPr>
      </p:pic>
      <p:sp>
        <p:nvSpPr>
          <p:cNvPr id="3" name="矩形 2"/>
          <p:cNvSpPr/>
          <p:nvPr/>
        </p:nvSpPr>
        <p:spPr>
          <a:xfrm>
            <a:off x="189653" y="582507"/>
            <a:ext cx="4815841" cy="3139321"/>
          </a:xfrm>
          <a:prstGeom prst="rect">
            <a:avLst/>
          </a:prstGeom>
        </p:spPr>
        <p:txBody>
          <a:bodyPr wrap="square">
            <a:spAutoFit/>
          </a:bodyPr>
          <a:lstStyle/>
          <a:p>
            <a:pPr lvl="0" algn="just">
              <a:lnSpc>
                <a:spcPct val="150000"/>
              </a:lnSpc>
              <a:spcAft>
                <a:spcPts val="0"/>
              </a:spcAft>
            </a:pPr>
            <a:r>
              <a:rPr lang="en-US" altLang="zh-CN" sz="2400" b="1" kern="100" dirty="0">
                <a:solidFill>
                  <a:schemeClr val="accent1"/>
                </a:solidFill>
                <a:latin typeface="+mj-ea"/>
                <a:ea typeface="+mj-ea"/>
              </a:rPr>
              <a:t>    </a:t>
            </a:r>
            <a:r>
              <a:rPr lang="zh-CN" altLang="zh-CN" sz="2400" b="1" kern="100" dirty="0">
                <a:solidFill>
                  <a:schemeClr val="accent1"/>
                </a:solidFill>
                <a:latin typeface="+mj-ea"/>
                <a:ea typeface="+mj-ea"/>
              </a:rPr>
              <a:t>配送发货</a:t>
            </a:r>
            <a:endParaRPr lang="zh-CN" altLang="zh-CN" b="1" kern="100" dirty="0">
              <a:solidFill>
                <a:schemeClr val="accent1"/>
              </a:solidFill>
              <a:latin typeface="+mj-ea"/>
              <a:ea typeface="+mj-ea"/>
            </a:endParaRPr>
          </a:p>
          <a:p>
            <a:pPr marL="285750" indent="-285750" algn="just">
              <a:lnSpc>
                <a:spcPct val="150000"/>
              </a:lnSpc>
              <a:spcAft>
                <a:spcPts val="0"/>
              </a:spcAft>
              <a:buFont typeface="Wingdings" panose="05000000000000000000" pitchFamily="2" charset="2"/>
              <a:buChar char="l"/>
            </a:pPr>
            <a:r>
              <a:rPr lang="zh-CN" altLang="zh-CN" kern="100" dirty="0">
                <a:latin typeface="+mj-ea"/>
                <a:ea typeface="+mj-ea"/>
              </a:rPr>
              <a:t>查看渠道、招投标订单情况，在此进行配送发货，点击“发货”完成配送发货。</a:t>
            </a:r>
            <a:endParaRPr lang="en-US" altLang="zh-CN" kern="100" dirty="0">
              <a:latin typeface="+mj-ea"/>
              <a:ea typeface="+mj-ea"/>
            </a:endParaRPr>
          </a:p>
          <a:p>
            <a:pPr marL="285750" indent="-285750" algn="just">
              <a:lnSpc>
                <a:spcPct val="150000"/>
              </a:lnSpc>
              <a:spcAft>
                <a:spcPts val="0"/>
              </a:spcAft>
              <a:buFont typeface="Wingdings" panose="05000000000000000000" pitchFamily="2" charset="2"/>
              <a:buChar char="l"/>
            </a:pPr>
            <a:r>
              <a:rPr lang="zh-CN" altLang="zh-CN" kern="100" dirty="0">
                <a:solidFill>
                  <a:srgbClr val="FF0000"/>
                </a:solidFill>
                <a:latin typeface="+mj-ea"/>
                <a:ea typeface="+mj-ea"/>
              </a:rPr>
              <a:t>不按期发货：将在年度结算时降低发货方信用等级一级。</a:t>
            </a:r>
            <a:endParaRPr lang="zh-CN" altLang="zh-CN" sz="1400" kern="100" dirty="0">
              <a:solidFill>
                <a:srgbClr val="FF0000"/>
              </a:solidFill>
              <a:latin typeface="+mj-ea"/>
              <a:ea typeface="+mj-ea"/>
            </a:endParaRPr>
          </a:p>
          <a:p>
            <a:pPr marL="285750" indent="-285750" algn="just">
              <a:lnSpc>
                <a:spcPct val="150000"/>
              </a:lnSpc>
              <a:spcAft>
                <a:spcPts val="0"/>
              </a:spcAft>
              <a:buFont typeface="Wingdings" panose="05000000000000000000" pitchFamily="2" charset="2"/>
              <a:buChar char="l"/>
            </a:pPr>
            <a:r>
              <a:rPr lang="zh-CN" altLang="zh-CN" kern="100" dirty="0">
                <a:solidFill>
                  <a:srgbClr val="FF0000"/>
                </a:solidFill>
                <a:latin typeface="+mj-ea"/>
                <a:ea typeface="+mj-ea"/>
              </a:rPr>
              <a:t>按期发货：本年无拖欠发货或者违约情况，公司信用等级提升一级。</a:t>
            </a:r>
            <a:endParaRPr lang="zh-CN" altLang="zh-CN" sz="1400" kern="100" dirty="0">
              <a:solidFill>
                <a:srgbClr val="FF0000"/>
              </a:solidFill>
              <a:effectLst/>
              <a:latin typeface="+mj-ea"/>
              <a:ea typeface="+mj-ea"/>
            </a:endParaRPr>
          </a:p>
        </p:txBody>
      </p:sp>
    </p:spTree>
    <p:extLst>
      <p:ext uri="{BB962C8B-B14F-4D97-AF65-F5344CB8AC3E}">
        <p14:creationId xmlns:p14="http://schemas.microsoft.com/office/powerpoint/2010/main" val="28894951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5648960" y="474134"/>
            <a:ext cx="6245014" cy="5119508"/>
          </a:xfrm>
          <a:prstGeom prst="rect">
            <a:avLst/>
          </a:prstGeom>
        </p:spPr>
      </p:pic>
      <p:sp>
        <p:nvSpPr>
          <p:cNvPr id="3" name="文本框 2">
            <a:extLst>
              <a:ext uri="{FF2B5EF4-FFF2-40B4-BE49-F238E27FC236}">
                <a16:creationId xmlns:a16="http://schemas.microsoft.com/office/drawing/2014/main" id="{FDDA391B-A8E9-406F-8AD8-6F10049344FE}"/>
              </a:ext>
            </a:extLst>
          </p:cNvPr>
          <p:cNvSpPr txBox="1"/>
          <p:nvPr/>
        </p:nvSpPr>
        <p:spPr>
          <a:xfrm>
            <a:off x="245534" y="474134"/>
            <a:ext cx="5186679" cy="3831818"/>
          </a:xfrm>
          <a:prstGeom prst="rect">
            <a:avLst/>
          </a:prstGeom>
          <a:noFill/>
        </p:spPr>
        <p:txBody>
          <a:bodyPr wrap="square" rtlCol="0">
            <a:spAutoFit/>
          </a:bodyPr>
          <a:lstStyle/>
          <a:p>
            <a:pPr>
              <a:lnSpc>
                <a:spcPct val="150000"/>
              </a:lnSpc>
            </a:pPr>
            <a:r>
              <a:rPr lang="zh-CN" altLang="en-US" sz="2400" b="1" dirty="0">
                <a:solidFill>
                  <a:schemeClr val="accent1"/>
                </a:solidFill>
                <a:latin typeface="+mj-ea"/>
                <a:ea typeface="+mj-ea"/>
              </a:rPr>
              <a:t>    交易记录：</a:t>
            </a:r>
            <a:endParaRPr lang="en-US" altLang="zh-CN" sz="2400" b="1" dirty="0">
              <a:solidFill>
                <a:schemeClr val="accent1"/>
              </a:solidFill>
              <a:latin typeface="+mj-ea"/>
              <a:ea typeface="+mj-ea"/>
            </a:endParaRPr>
          </a:p>
          <a:p>
            <a:pPr marL="285750" indent="-285750">
              <a:lnSpc>
                <a:spcPct val="150000"/>
              </a:lnSpc>
              <a:buFont typeface="Wingdings" panose="05000000000000000000" pitchFamily="2" charset="2"/>
              <a:buChar char="l"/>
            </a:pPr>
            <a:r>
              <a:rPr lang="en-US" altLang="zh-CN" dirty="0"/>
              <a:t>    </a:t>
            </a:r>
            <a:r>
              <a:rPr lang="zh-CN" altLang="zh-CN" dirty="0"/>
              <a:t>在自由交易市场发生的买货列表。学生账户资金足够付货款的情况下可随时收货付款；若实验结束时资金不足，货物自动返回发货公司，系统扣除买方违约罚款，公司信用等级自动降一级。</a:t>
            </a:r>
          </a:p>
          <a:p>
            <a:pPr marL="285750" indent="-285750">
              <a:lnSpc>
                <a:spcPct val="150000"/>
              </a:lnSpc>
              <a:buFont typeface="Wingdings" panose="05000000000000000000" pitchFamily="2" charset="2"/>
              <a:buChar char="l"/>
            </a:pPr>
            <a:r>
              <a:rPr lang="en-US" altLang="zh-CN" dirty="0"/>
              <a:t>    </a:t>
            </a:r>
            <a:r>
              <a:rPr lang="zh-CN" altLang="zh-CN" dirty="0"/>
              <a:t>若卖货方在实验结束时无法供货，系统也会扣除违约罚款，公司信用等级自动降一级。</a:t>
            </a:r>
          </a:p>
          <a:p>
            <a:endParaRPr lang="zh-CN" altLang="en-US" dirty="0"/>
          </a:p>
        </p:txBody>
      </p:sp>
    </p:spTree>
    <p:extLst>
      <p:ext uri="{BB962C8B-B14F-4D97-AF65-F5344CB8AC3E}">
        <p14:creationId xmlns:p14="http://schemas.microsoft.com/office/powerpoint/2010/main" val="26372524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88527" y="1754294"/>
            <a:ext cx="10905068" cy="4420680"/>
          </a:xfrm>
          <a:prstGeom prst="rect">
            <a:avLst/>
          </a:prstGeom>
        </p:spPr>
      </p:pic>
      <p:sp>
        <p:nvSpPr>
          <p:cNvPr id="3" name="文本框 2">
            <a:extLst>
              <a:ext uri="{FF2B5EF4-FFF2-40B4-BE49-F238E27FC236}">
                <a16:creationId xmlns:a16="http://schemas.microsoft.com/office/drawing/2014/main" id="{FDDA391B-A8E9-406F-8AD8-6F10049344FE}"/>
              </a:ext>
            </a:extLst>
          </p:cNvPr>
          <p:cNvSpPr txBox="1"/>
          <p:nvPr/>
        </p:nvSpPr>
        <p:spPr>
          <a:xfrm>
            <a:off x="299721" y="176107"/>
            <a:ext cx="11282680" cy="1754326"/>
          </a:xfrm>
          <a:prstGeom prst="rect">
            <a:avLst/>
          </a:prstGeom>
          <a:noFill/>
        </p:spPr>
        <p:txBody>
          <a:bodyPr wrap="square" rtlCol="0">
            <a:spAutoFit/>
          </a:bodyPr>
          <a:lstStyle/>
          <a:p>
            <a:pPr>
              <a:lnSpc>
                <a:spcPct val="150000"/>
              </a:lnSpc>
            </a:pPr>
            <a:r>
              <a:rPr lang="zh-CN" altLang="en-US" sz="2400" b="1" dirty="0">
                <a:solidFill>
                  <a:schemeClr val="accent1"/>
                </a:solidFill>
                <a:latin typeface="+mj-ea"/>
                <a:ea typeface="+mj-ea"/>
              </a:rPr>
              <a:t>    财务统计：</a:t>
            </a:r>
            <a:endParaRPr lang="en-US" altLang="zh-CN" sz="2400" b="1" dirty="0">
              <a:solidFill>
                <a:schemeClr val="accent1"/>
              </a:solidFill>
              <a:latin typeface="+mj-ea"/>
              <a:ea typeface="+mj-ea"/>
            </a:endParaRPr>
          </a:p>
          <a:p>
            <a:pPr>
              <a:lnSpc>
                <a:spcPct val="150000"/>
              </a:lnSpc>
            </a:pPr>
            <a:r>
              <a:rPr lang="zh-CN" altLang="en-US" dirty="0"/>
              <a:t>    财务统计包含收支统计表、支出统计表、收支统计表、贷款信息、欠款记录</a:t>
            </a:r>
            <a:r>
              <a:rPr lang="en-US" altLang="zh-CN" dirty="0"/>
              <a:t>5</a:t>
            </a:r>
            <a:r>
              <a:rPr lang="zh-CN" altLang="en-US" dirty="0"/>
              <a:t>个模块，供学生查看相关数据并整理分析。</a:t>
            </a:r>
            <a:endParaRPr lang="zh-CN" altLang="zh-CN" dirty="0"/>
          </a:p>
          <a:p>
            <a:endParaRPr lang="zh-CN" altLang="en-US" dirty="0"/>
          </a:p>
        </p:txBody>
      </p:sp>
    </p:spTree>
    <p:extLst>
      <p:ext uri="{BB962C8B-B14F-4D97-AF65-F5344CB8AC3E}">
        <p14:creationId xmlns:p14="http://schemas.microsoft.com/office/powerpoint/2010/main" val="1841957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E8890760-8C66-4897-B73A-7B804194BE4F}"/>
              </a:ext>
            </a:extLst>
          </p:cNvPr>
          <p:cNvPicPr>
            <a:picLocks noChangeAspect="1"/>
          </p:cNvPicPr>
          <p:nvPr/>
        </p:nvPicPr>
        <p:blipFill>
          <a:blip r:embed="rId2"/>
          <a:stretch>
            <a:fillRect/>
          </a:stretch>
        </p:blipFill>
        <p:spPr>
          <a:xfrm>
            <a:off x="814719" y="2127827"/>
            <a:ext cx="10244254" cy="1874279"/>
          </a:xfrm>
          <a:prstGeom prst="rect">
            <a:avLst/>
          </a:prstGeom>
          <a:ln>
            <a:solidFill>
              <a:schemeClr val="tx2"/>
            </a:solidFill>
          </a:ln>
        </p:spPr>
      </p:pic>
      <p:sp>
        <p:nvSpPr>
          <p:cNvPr id="5" name="文本框 4">
            <a:extLst>
              <a:ext uri="{FF2B5EF4-FFF2-40B4-BE49-F238E27FC236}">
                <a16:creationId xmlns:a16="http://schemas.microsoft.com/office/drawing/2014/main" id="{A9042F00-5D6D-44C9-A770-6EDE2AAFB3A9}"/>
              </a:ext>
            </a:extLst>
          </p:cNvPr>
          <p:cNvSpPr txBox="1"/>
          <p:nvPr/>
        </p:nvSpPr>
        <p:spPr>
          <a:xfrm>
            <a:off x="814719" y="1420806"/>
            <a:ext cx="10562561" cy="458459"/>
          </a:xfrm>
          <a:prstGeom prst="rect">
            <a:avLst/>
          </a:prstGeom>
          <a:noFill/>
        </p:spPr>
        <p:txBody>
          <a:bodyPr wrap="square" rtlCol="0">
            <a:spAutoFit/>
          </a:bodyPr>
          <a:lstStyle/>
          <a:p>
            <a:pPr>
              <a:lnSpc>
                <a:spcPct val="150000"/>
              </a:lnSpc>
            </a:pPr>
            <a:r>
              <a:rPr lang="zh-CN" altLang="en-US" dirty="0"/>
              <a:t>选择实验，进入操作页面</a:t>
            </a:r>
            <a:endParaRPr lang="zh-CN" altLang="en-US" dirty="0">
              <a:solidFill>
                <a:srgbClr val="FF0000"/>
              </a:solidFill>
            </a:endParaRPr>
          </a:p>
        </p:txBody>
      </p:sp>
    </p:spTree>
    <p:extLst>
      <p:ext uri="{BB962C8B-B14F-4D97-AF65-F5344CB8AC3E}">
        <p14:creationId xmlns:p14="http://schemas.microsoft.com/office/powerpoint/2010/main" val="41619943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65760" y="2072641"/>
            <a:ext cx="10789920" cy="4309980"/>
          </a:xfrm>
          <a:prstGeom prst="rect">
            <a:avLst/>
          </a:prstGeom>
        </p:spPr>
      </p:pic>
      <p:sp>
        <p:nvSpPr>
          <p:cNvPr id="3" name="文本框 2">
            <a:extLst>
              <a:ext uri="{FF2B5EF4-FFF2-40B4-BE49-F238E27FC236}">
                <a16:creationId xmlns:a16="http://schemas.microsoft.com/office/drawing/2014/main" id="{FDDA391B-A8E9-406F-8AD8-6F10049344FE}"/>
              </a:ext>
            </a:extLst>
          </p:cNvPr>
          <p:cNvSpPr txBox="1"/>
          <p:nvPr/>
        </p:nvSpPr>
        <p:spPr>
          <a:xfrm>
            <a:off x="305647" y="67735"/>
            <a:ext cx="10910146" cy="1892826"/>
          </a:xfrm>
          <a:prstGeom prst="rect">
            <a:avLst/>
          </a:prstGeom>
          <a:noFill/>
        </p:spPr>
        <p:txBody>
          <a:bodyPr wrap="square" rtlCol="0">
            <a:spAutoFit/>
          </a:bodyPr>
          <a:lstStyle/>
          <a:p>
            <a:pPr>
              <a:lnSpc>
                <a:spcPct val="150000"/>
              </a:lnSpc>
            </a:pPr>
            <a:r>
              <a:rPr lang="zh-CN" altLang="en-US" sz="2400" dirty="0">
                <a:latin typeface="+mj-ea"/>
                <a:ea typeface="+mj-ea"/>
              </a:rPr>
              <a:t>    </a:t>
            </a:r>
            <a:r>
              <a:rPr lang="zh-CN" altLang="en-US" sz="2400" b="1" dirty="0">
                <a:solidFill>
                  <a:schemeClr val="accent1"/>
                </a:solidFill>
                <a:latin typeface="+mj-ea"/>
                <a:ea typeface="+mj-ea"/>
              </a:rPr>
              <a:t>实训考核：</a:t>
            </a:r>
            <a:endParaRPr lang="en-US" altLang="zh-CN" sz="2400" b="1" dirty="0">
              <a:solidFill>
                <a:schemeClr val="accent1"/>
              </a:solidFill>
              <a:latin typeface="+mj-ea"/>
              <a:ea typeface="+mj-ea"/>
            </a:endParaRPr>
          </a:p>
          <a:p>
            <a:pPr marL="285750" indent="-285750">
              <a:lnSpc>
                <a:spcPct val="150000"/>
              </a:lnSpc>
              <a:buFont typeface="Wingdings" panose="05000000000000000000" pitchFamily="2" charset="2"/>
              <a:buChar char="l"/>
            </a:pPr>
            <a:r>
              <a:rPr lang="zh-CN" altLang="en-US" dirty="0"/>
              <a:t>综合得分是报告得分和营销实战得分的综合评分，其中分析报告得分由老师后台打分，营销实战得分是系统优化的计算方式评分。</a:t>
            </a:r>
            <a:endParaRPr lang="en-US" altLang="zh-CN" dirty="0"/>
          </a:p>
          <a:p>
            <a:pPr marL="285750" indent="-285750">
              <a:lnSpc>
                <a:spcPct val="150000"/>
              </a:lnSpc>
              <a:buFont typeface="Wingdings" panose="05000000000000000000" pitchFamily="2" charset="2"/>
              <a:buChar char="l"/>
            </a:pPr>
            <a:r>
              <a:rPr lang="zh-CN" altLang="en-US" dirty="0">
                <a:solidFill>
                  <a:srgbClr val="FF0000"/>
                </a:solidFill>
              </a:rPr>
              <a:t>注：综合评分是五项分数的平均分，如果得分存在小数的评分，先舍掉小数再取五项评分的平均分。</a:t>
            </a:r>
          </a:p>
        </p:txBody>
      </p:sp>
    </p:spTree>
    <p:extLst>
      <p:ext uri="{BB962C8B-B14F-4D97-AF65-F5344CB8AC3E}">
        <p14:creationId xmlns:p14="http://schemas.microsoft.com/office/powerpoint/2010/main" val="36677072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FDDA391B-A8E9-406F-8AD8-6F10049344FE}"/>
              </a:ext>
            </a:extLst>
          </p:cNvPr>
          <p:cNvSpPr txBox="1"/>
          <p:nvPr/>
        </p:nvSpPr>
        <p:spPr>
          <a:xfrm>
            <a:off x="539798" y="-75128"/>
            <a:ext cx="10507821" cy="2169825"/>
          </a:xfrm>
          <a:prstGeom prst="rect">
            <a:avLst/>
          </a:prstGeom>
          <a:noFill/>
        </p:spPr>
        <p:txBody>
          <a:bodyPr wrap="square" rtlCol="0">
            <a:spAutoFit/>
          </a:bodyPr>
          <a:lstStyle/>
          <a:p>
            <a:pPr lvl="0">
              <a:lnSpc>
                <a:spcPct val="150000"/>
              </a:lnSpc>
            </a:pPr>
            <a:r>
              <a:rPr lang="zh-CN" altLang="en-US" sz="2400" b="1" dirty="0">
                <a:solidFill>
                  <a:schemeClr val="accent1"/>
                </a:solidFill>
                <a:latin typeface="+mj-ea"/>
                <a:ea typeface="+mj-ea"/>
              </a:rPr>
              <a:t>市场排名：</a:t>
            </a:r>
            <a:endParaRPr lang="en-US" altLang="zh-CN" sz="2400" b="1" dirty="0">
              <a:solidFill>
                <a:schemeClr val="accent1"/>
              </a:solidFill>
              <a:latin typeface="+mj-ea"/>
              <a:ea typeface="+mj-ea"/>
            </a:endParaRPr>
          </a:p>
          <a:p>
            <a:pPr marL="285750" lvl="0" indent="-285750">
              <a:lnSpc>
                <a:spcPct val="150000"/>
              </a:lnSpc>
              <a:buFont typeface="Wingdings" panose="05000000000000000000" pitchFamily="2" charset="2"/>
              <a:buChar char="l"/>
            </a:pPr>
            <a:r>
              <a:rPr lang="en-US" altLang="zh-CN" dirty="0"/>
              <a:t>    </a:t>
            </a:r>
            <a:r>
              <a:rPr lang="zh-CN" altLang="zh-CN" dirty="0"/>
              <a:t>默认显示上一年度的排名情况。 </a:t>
            </a:r>
          </a:p>
          <a:p>
            <a:pPr marL="285750" lvl="0" indent="-285750">
              <a:lnSpc>
                <a:spcPct val="150000"/>
              </a:lnSpc>
              <a:buFont typeface="Wingdings" panose="05000000000000000000" pitchFamily="2" charset="2"/>
              <a:buChar char="l"/>
            </a:pPr>
            <a:r>
              <a:rPr lang="en-US" altLang="zh-CN" dirty="0"/>
              <a:t>    </a:t>
            </a:r>
            <a:r>
              <a:rPr lang="zh-CN" altLang="zh-CN" dirty="0"/>
              <a:t>您可以利用查询功能，输入年度查询历史时间的实战排名数据。 </a:t>
            </a:r>
          </a:p>
          <a:p>
            <a:pPr marL="285750" lvl="0" indent="-285750">
              <a:lnSpc>
                <a:spcPct val="150000"/>
              </a:lnSpc>
              <a:buFont typeface="Wingdings" panose="05000000000000000000" pitchFamily="2" charset="2"/>
              <a:buChar char="l"/>
            </a:pPr>
            <a:r>
              <a:rPr lang="en-US" altLang="zh-CN" dirty="0"/>
              <a:t>    </a:t>
            </a:r>
            <a:r>
              <a:rPr lang="zh-CN" altLang="zh-CN" dirty="0"/>
              <a:t>你可点击</a:t>
            </a:r>
            <a:r>
              <a:rPr lang="zh-CN" altLang="en-US" dirty="0"/>
              <a:t>单</a:t>
            </a:r>
            <a:r>
              <a:rPr lang="zh-CN" altLang="zh-CN" dirty="0"/>
              <a:t>项列头进行单项排序</a:t>
            </a:r>
          </a:p>
          <a:p>
            <a:endParaRPr lang="zh-CN" altLang="en-US" dirty="0"/>
          </a:p>
        </p:txBody>
      </p:sp>
      <p:pic>
        <p:nvPicPr>
          <p:cNvPr id="4" name="图片 3"/>
          <p:cNvPicPr>
            <a:picLocks noChangeAspect="1"/>
          </p:cNvPicPr>
          <p:nvPr/>
        </p:nvPicPr>
        <p:blipFill>
          <a:blip r:embed="rId2"/>
          <a:stretch>
            <a:fillRect/>
          </a:stretch>
        </p:blipFill>
        <p:spPr>
          <a:xfrm>
            <a:off x="488974" y="1803516"/>
            <a:ext cx="10609470" cy="4721013"/>
          </a:xfrm>
          <a:prstGeom prst="rect">
            <a:avLst/>
          </a:prstGeom>
        </p:spPr>
      </p:pic>
    </p:spTree>
    <p:extLst>
      <p:ext uri="{BB962C8B-B14F-4D97-AF65-F5344CB8AC3E}">
        <p14:creationId xmlns:p14="http://schemas.microsoft.com/office/powerpoint/2010/main" val="39786849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419947" y="1361440"/>
            <a:ext cx="9956800" cy="4999300"/>
          </a:xfrm>
          <a:prstGeom prst="rect">
            <a:avLst/>
          </a:prstGeom>
        </p:spPr>
      </p:pic>
      <p:sp>
        <p:nvSpPr>
          <p:cNvPr id="3" name="矩形 2"/>
          <p:cNvSpPr/>
          <p:nvPr/>
        </p:nvSpPr>
        <p:spPr>
          <a:xfrm>
            <a:off x="352214" y="186645"/>
            <a:ext cx="7694506" cy="1061829"/>
          </a:xfrm>
          <a:prstGeom prst="rect">
            <a:avLst/>
          </a:prstGeom>
        </p:spPr>
        <p:txBody>
          <a:bodyPr wrap="square">
            <a:spAutoFit/>
          </a:bodyPr>
          <a:lstStyle/>
          <a:p>
            <a:pPr>
              <a:lnSpc>
                <a:spcPct val="150000"/>
              </a:lnSpc>
            </a:pPr>
            <a:r>
              <a:rPr lang="zh-CN" altLang="en-US" sz="2400" b="1" kern="100" dirty="0">
                <a:solidFill>
                  <a:schemeClr val="accent1"/>
                </a:solidFill>
                <a:latin typeface="+mj-ea"/>
                <a:ea typeface="+mj-ea"/>
                <a:cs typeface="Times New Roman" panose="02020603050405020304" pitchFamily="18" charset="0"/>
              </a:rPr>
              <a:t>精品报告：</a:t>
            </a:r>
            <a:endParaRPr lang="en-US" altLang="zh-CN" sz="2400" b="1" kern="100" dirty="0">
              <a:solidFill>
                <a:schemeClr val="accent1"/>
              </a:solidFill>
              <a:latin typeface="+mj-ea"/>
              <a:ea typeface="+mj-ea"/>
              <a:cs typeface="Times New Roman" panose="02020603050405020304" pitchFamily="18" charset="0"/>
            </a:endParaRPr>
          </a:p>
          <a:p>
            <a:pPr>
              <a:lnSpc>
                <a:spcPct val="150000"/>
              </a:lnSpc>
            </a:pPr>
            <a:r>
              <a:rPr lang="zh-CN" altLang="en-US" kern="100" dirty="0">
                <a:latin typeface="+mj-ea"/>
                <a:ea typeface="+mj-ea"/>
                <a:cs typeface="Times New Roman" panose="02020603050405020304" pitchFamily="18" charset="0"/>
              </a:rPr>
              <a:t>老师端后台挑选优秀的报告推荐至此即可，学生可以查看学习</a:t>
            </a:r>
            <a:endParaRPr lang="en-US" altLang="zh-CN" kern="100" dirty="0">
              <a:solidFill>
                <a:srgbClr val="FF0000"/>
              </a:solidFill>
              <a:latin typeface="+mj-ea"/>
              <a:ea typeface="+mj-ea"/>
              <a:cs typeface="Times New Roman" panose="02020603050405020304" pitchFamily="18" charset="0"/>
            </a:endParaRPr>
          </a:p>
        </p:txBody>
      </p:sp>
    </p:spTree>
    <p:extLst>
      <p:ext uri="{BB962C8B-B14F-4D97-AF65-F5344CB8AC3E}">
        <p14:creationId xmlns:p14="http://schemas.microsoft.com/office/powerpoint/2010/main" val="29178187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582506" y="1302662"/>
            <a:ext cx="9943254" cy="5147734"/>
          </a:xfrm>
          <a:prstGeom prst="rect">
            <a:avLst/>
          </a:prstGeom>
        </p:spPr>
      </p:pic>
      <p:sp>
        <p:nvSpPr>
          <p:cNvPr id="3" name="矩形 2"/>
          <p:cNvSpPr/>
          <p:nvPr/>
        </p:nvSpPr>
        <p:spPr>
          <a:xfrm>
            <a:off x="480906" y="240833"/>
            <a:ext cx="9648140" cy="1061829"/>
          </a:xfrm>
          <a:prstGeom prst="rect">
            <a:avLst/>
          </a:prstGeom>
        </p:spPr>
        <p:txBody>
          <a:bodyPr wrap="square">
            <a:spAutoFit/>
          </a:bodyPr>
          <a:lstStyle/>
          <a:p>
            <a:pPr>
              <a:lnSpc>
                <a:spcPct val="150000"/>
              </a:lnSpc>
            </a:pPr>
            <a:r>
              <a:rPr lang="zh-CN" altLang="en-US" sz="2400" b="1" kern="100" dirty="0">
                <a:solidFill>
                  <a:schemeClr val="accent1"/>
                </a:solidFill>
                <a:latin typeface="+mj-ea"/>
                <a:ea typeface="+mj-ea"/>
                <a:cs typeface="Times New Roman" panose="02020603050405020304" pitchFamily="18" charset="0"/>
              </a:rPr>
              <a:t>市场占有率：</a:t>
            </a:r>
            <a:endParaRPr lang="en-US" altLang="zh-CN" sz="2400" b="1" kern="100" dirty="0">
              <a:solidFill>
                <a:schemeClr val="accent1"/>
              </a:solidFill>
              <a:latin typeface="+mj-ea"/>
              <a:ea typeface="+mj-ea"/>
              <a:cs typeface="Times New Roman" panose="02020603050405020304" pitchFamily="18" charset="0"/>
            </a:endParaRPr>
          </a:p>
          <a:p>
            <a:pPr>
              <a:lnSpc>
                <a:spcPct val="150000"/>
              </a:lnSpc>
            </a:pPr>
            <a:r>
              <a:rPr lang="zh-CN" altLang="en-US" kern="100" dirty="0">
                <a:latin typeface="+mj-ea"/>
                <a:ea typeface="+mj-ea"/>
                <a:cs typeface="Times New Roman" panose="02020603050405020304" pitchFamily="18" charset="0"/>
              </a:rPr>
              <a:t>包含市场占有率排名和我的市场占有率，学生可以实时查看，了解市场动态</a:t>
            </a:r>
            <a:endParaRPr lang="en-US" altLang="zh-CN" kern="100" dirty="0">
              <a:solidFill>
                <a:srgbClr val="FF0000"/>
              </a:solidFill>
              <a:latin typeface="+mj-ea"/>
              <a:ea typeface="+mj-ea"/>
              <a:cs typeface="Times New Roman" panose="02020603050405020304" pitchFamily="18" charset="0"/>
            </a:endParaRPr>
          </a:p>
        </p:txBody>
      </p:sp>
    </p:spTree>
    <p:extLst>
      <p:ext uri="{BB962C8B-B14F-4D97-AF65-F5344CB8AC3E}">
        <p14:creationId xmlns:p14="http://schemas.microsoft.com/office/powerpoint/2010/main" val="16143515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935033" y="1276592"/>
            <a:ext cx="10103322" cy="5262880"/>
          </a:xfrm>
          <a:prstGeom prst="rect">
            <a:avLst/>
          </a:prstGeom>
        </p:spPr>
      </p:pic>
      <p:sp>
        <p:nvSpPr>
          <p:cNvPr id="3" name="矩形 2"/>
          <p:cNvSpPr/>
          <p:nvPr/>
        </p:nvSpPr>
        <p:spPr>
          <a:xfrm>
            <a:off x="840208" y="94602"/>
            <a:ext cx="10198147" cy="1477328"/>
          </a:xfrm>
          <a:prstGeom prst="rect">
            <a:avLst/>
          </a:prstGeom>
        </p:spPr>
        <p:txBody>
          <a:bodyPr wrap="square">
            <a:spAutoFit/>
          </a:bodyPr>
          <a:lstStyle/>
          <a:p>
            <a:pPr>
              <a:lnSpc>
                <a:spcPct val="150000"/>
              </a:lnSpc>
            </a:pPr>
            <a:r>
              <a:rPr lang="zh-CN" altLang="en-US" sz="2400" b="1" kern="100" dirty="0">
                <a:solidFill>
                  <a:schemeClr val="accent1"/>
                </a:solidFill>
                <a:latin typeface="+mj-ea"/>
                <a:ea typeface="+mj-ea"/>
                <a:cs typeface="Times New Roman" panose="02020603050405020304" pitchFamily="18" charset="0"/>
              </a:rPr>
              <a:t>竞争战略分析报告：</a:t>
            </a:r>
            <a:endParaRPr lang="en-US" altLang="zh-CN" sz="2400" b="1" kern="100" dirty="0">
              <a:solidFill>
                <a:schemeClr val="accent1"/>
              </a:solidFill>
              <a:latin typeface="+mj-ea"/>
              <a:ea typeface="+mj-ea"/>
              <a:cs typeface="Times New Roman" panose="02020603050405020304" pitchFamily="18" charset="0"/>
            </a:endParaRPr>
          </a:p>
          <a:p>
            <a:pPr>
              <a:lnSpc>
                <a:spcPct val="150000"/>
              </a:lnSpc>
            </a:pPr>
            <a:r>
              <a:rPr lang="zh-CN" altLang="zh-CN" dirty="0"/>
              <a:t>每一年，学生针对市场营销实验做营销竞争战略分析，为下一年的营销策略提供决策依据。</a:t>
            </a:r>
          </a:p>
          <a:p>
            <a:pPr>
              <a:lnSpc>
                <a:spcPct val="150000"/>
              </a:lnSpc>
            </a:pPr>
            <a:endParaRPr lang="en-US" altLang="zh-CN" kern="100" dirty="0">
              <a:solidFill>
                <a:srgbClr val="FF0000"/>
              </a:solidFill>
              <a:latin typeface="+mj-ea"/>
              <a:ea typeface="+mj-ea"/>
              <a:cs typeface="Times New Roman" panose="02020603050405020304" pitchFamily="18" charset="0"/>
            </a:endParaRPr>
          </a:p>
        </p:txBody>
      </p:sp>
    </p:spTree>
    <p:extLst>
      <p:ext uri="{BB962C8B-B14F-4D97-AF65-F5344CB8AC3E}">
        <p14:creationId xmlns:p14="http://schemas.microsoft.com/office/powerpoint/2010/main" val="39195202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2BD20E-A861-4844-AD17-482A44883939}"/>
              </a:ext>
            </a:extLst>
          </p:cNvPr>
          <p:cNvSpPr>
            <a:spLocks noGrp="1"/>
          </p:cNvSpPr>
          <p:nvPr>
            <p:ph type="title"/>
          </p:nvPr>
        </p:nvSpPr>
        <p:spPr>
          <a:xfrm>
            <a:off x="5944116" y="1347893"/>
            <a:ext cx="4717628" cy="3325706"/>
          </a:xfrm>
        </p:spPr>
        <p:txBody>
          <a:bodyPr>
            <a:normAutofit/>
          </a:bodyPr>
          <a:lstStyle/>
          <a:p>
            <a:pPr>
              <a:lnSpc>
                <a:spcPct val="150000"/>
              </a:lnSpc>
            </a:pPr>
            <a:r>
              <a:rPr lang="zh-CN" altLang="en-US" sz="2400" dirty="0"/>
              <a:t>四、实验安排</a:t>
            </a:r>
            <a:br>
              <a:rPr lang="zh-CN" altLang="zh-CN" dirty="0"/>
            </a:br>
            <a:r>
              <a:rPr lang="en-US" altLang="zh-CN" dirty="0"/>
              <a:t>1.</a:t>
            </a:r>
            <a:r>
              <a:rPr lang="zh-CN" altLang="zh-CN" dirty="0"/>
              <a:t>实验时间：</a:t>
            </a:r>
            <a:r>
              <a:rPr lang="en-US" altLang="zh-CN" dirty="0"/>
              <a:t>16</a:t>
            </a:r>
            <a:r>
              <a:rPr lang="zh-CN" altLang="zh-CN" dirty="0"/>
              <a:t>课时</a:t>
            </a:r>
            <a:br>
              <a:rPr lang="zh-CN" altLang="zh-CN" dirty="0"/>
            </a:br>
            <a:r>
              <a:rPr lang="en-US" altLang="zh-CN" dirty="0"/>
              <a:t>2.</a:t>
            </a:r>
            <a:r>
              <a:rPr lang="zh-CN" altLang="zh-CN" dirty="0"/>
              <a:t>实验产品：</a:t>
            </a:r>
            <a:r>
              <a:rPr lang="zh-CN" altLang="en-US" dirty="0"/>
              <a:t>手机</a:t>
            </a:r>
            <a:br>
              <a:rPr lang="zh-CN" altLang="zh-CN" dirty="0"/>
            </a:br>
            <a:r>
              <a:rPr lang="en-US" altLang="zh-CN" dirty="0"/>
              <a:t>3.</a:t>
            </a:r>
            <a:r>
              <a:rPr lang="zh-CN" altLang="zh-CN" dirty="0"/>
              <a:t>实验时间可根据学校情况做调整，可调整实验年数，增加或减少实验时间。</a:t>
            </a:r>
            <a:br>
              <a:rPr lang="zh-CN" altLang="zh-CN" dirty="0"/>
            </a:br>
            <a:endParaRPr lang="zh-CN" altLang="en-US" sz="2400" dirty="0"/>
          </a:p>
        </p:txBody>
      </p:sp>
    </p:spTree>
    <p:extLst>
      <p:ext uri="{BB962C8B-B14F-4D97-AF65-F5344CB8AC3E}">
        <p14:creationId xmlns:p14="http://schemas.microsoft.com/office/powerpoint/2010/main" val="3789387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a:stretch>
            <a:fillRect/>
          </a:stretch>
        </p:blipFill>
        <p:spPr>
          <a:xfrm>
            <a:off x="1240969" y="2172973"/>
            <a:ext cx="9595343" cy="4584936"/>
          </a:xfrm>
          <a:prstGeom prst="rect">
            <a:avLst/>
          </a:prstGeom>
        </p:spPr>
      </p:pic>
      <p:sp>
        <p:nvSpPr>
          <p:cNvPr id="9" name="文本框 8">
            <a:extLst>
              <a:ext uri="{FF2B5EF4-FFF2-40B4-BE49-F238E27FC236}">
                <a16:creationId xmlns:a16="http://schemas.microsoft.com/office/drawing/2014/main" id="{314F1B60-6CE3-47B2-9342-EFFD8234B847}"/>
              </a:ext>
            </a:extLst>
          </p:cNvPr>
          <p:cNvSpPr txBox="1"/>
          <p:nvPr/>
        </p:nvSpPr>
        <p:spPr>
          <a:xfrm>
            <a:off x="1330570" y="342500"/>
            <a:ext cx="9563101" cy="1426031"/>
          </a:xfrm>
          <a:prstGeom prst="rect">
            <a:avLst/>
          </a:prstGeom>
          <a:noFill/>
        </p:spPr>
        <p:txBody>
          <a:bodyPr wrap="square" rtlCol="0">
            <a:spAutoFit/>
          </a:bodyPr>
          <a:lstStyle/>
          <a:p>
            <a:pPr>
              <a:lnSpc>
                <a:spcPct val="150000"/>
              </a:lnSpc>
            </a:pPr>
            <a:r>
              <a:rPr lang="zh-CN" altLang="en-US" sz="2400" b="1" dirty="0">
                <a:solidFill>
                  <a:schemeClr val="accent1"/>
                </a:solidFill>
                <a:latin typeface="+mj-ea"/>
                <a:ea typeface="+mj-ea"/>
              </a:rPr>
              <a:t>公司注册：</a:t>
            </a:r>
            <a:endParaRPr lang="en-US" altLang="zh-CN" sz="2400" b="1" dirty="0">
              <a:solidFill>
                <a:schemeClr val="accent1"/>
              </a:solidFill>
              <a:latin typeface="+mj-ea"/>
              <a:ea typeface="+mj-ea"/>
            </a:endParaRPr>
          </a:p>
          <a:p>
            <a:pPr>
              <a:lnSpc>
                <a:spcPct val="150000"/>
              </a:lnSpc>
            </a:pPr>
            <a:r>
              <a:rPr lang="zh-CN" altLang="en-US" dirty="0"/>
              <a:t>学生先填写自己的企业名称、所在地区、品牌名和品牌信息，填写确认好点击提交即可</a:t>
            </a:r>
            <a:endParaRPr lang="en-US" altLang="zh-CN" dirty="0"/>
          </a:p>
          <a:p>
            <a:pPr>
              <a:lnSpc>
                <a:spcPct val="150000"/>
              </a:lnSpc>
            </a:pPr>
            <a:r>
              <a:rPr lang="zh-CN" altLang="en-US" dirty="0">
                <a:solidFill>
                  <a:srgbClr val="FF0000"/>
                </a:solidFill>
              </a:rPr>
              <a:t>注</a:t>
            </a:r>
            <a:r>
              <a:rPr lang="zh-CN" altLang="en-US" dirty="0"/>
              <a:t>：</a:t>
            </a:r>
            <a:r>
              <a:rPr lang="zh-CN" altLang="en-US" dirty="0">
                <a:solidFill>
                  <a:srgbClr val="FF0000"/>
                </a:solidFill>
              </a:rPr>
              <a:t>所在区域与营销区域无关，指公司所开设的区域，可根据自己喜好选择</a:t>
            </a:r>
          </a:p>
        </p:txBody>
      </p:sp>
    </p:spTree>
    <p:extLst>
      <p:ext uri="{BB962C8B-B14F-4D97-AF65-F5344CB8AC3E}">
        <p14:creationId xmlns:p14="http://schemas.microsoft.com/office/powerpoint/2010/main" val="3608474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9F0792A4-404B-494E-B21C-D9075F937D40}"/>
              </a:ext>
            </a:extLst>
          </p:cNvPr>
          <p:cNvSpPr txBox="1"/>
          <p:nvPr/>
        </p:nvSpPr>
        <p:spPr>
          <a:xfrm>
            <a:off x="670583" y="148553"/>
            <a:ext cx="8924770" cy="1010533"/>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zh-CN" altLang="en-US" sz="2400" b="1" dirty="0">
                <a:solidFill>
                  <a:schemeClr val="accent1"/>
                </a:solidFill>
                <a:latin typeface="+mj-ea"/>
                <a:ea typeface="+mj-ea"/>
              </a:rPr>
              <a:t>系统中几个重要的概念，请仔细阅读</a:t>
            </a:r>
            <a:endParaRPr lang="en-US" altLang="zh-CN" sz="1400" dirty="0">
              <a:latin typeface="+mj-ea"/>
              <a:ea typeface="+mj-ea"/>
            </a:endParaRPr>
          </a:p>
          <a:p>
            <a:pPr>
              <a:lnSpc>
                <a:spcPct val="150000"/>
              </a:lnSpc>
            </a:pPr>
            <a:endParaRPr lang="zh-CN" altLang="en-US" dirty="0"/>
          </a:p>
        </p:txBody>
      </p:sp>
      <p:sp>
        <p:nvSpPr>
          <p:cNvPr id="5" name="文本框 4">
            <a:extLst>
              <a:ext uri="{FF2B5EF4-FFF2-40B4-BE49-F238E27FC236}">
                <a16:creationId xmlns:a16="http://schemas.microsoft.com/office/drawing/2014/main" id="{D6258174-0212-4F68-9677-949FFDC874F6}"/>
              </a:ext>
            </a:extLst>
          </p:cNvPr>
          <p:cNvSpPr txBox="1"/>
          <p:nvPr/>
        </p:nvSpPr>
        <p:spPr>
          <a:xfrm>
            <a:off x="670583" y="1159086"/>
            <a:ext cx="10190704" cy="4613892"/>
          </a:xfrm>
          <a:prstGeom prst="rect">
            <a:avLst/>
          </a:prstGeom>
          <a:noFill/>
        </p:spPr>
        <p:txBody>
          <a:bodyPr wrap="square">
            <a:spAutoFit/>
          </a:bodyPr>
          <a:lstStyle/>
          <a:p>
            <a:pPr marL="285750" indent="-285750">
              <a:lnSpc>
                <a:spcPct val="150000"/>
              </a:lnSpc>
              <a:buFont typeface="Wingdings" panose="05000000000000000000" pitchFamily="2" charset="2"/>
              <a:buChar char="l"/>
            </a:pPr>
            <a:r>
              <a:rPr lang="zh-CN" altLang="en-US" sz="1800" dirty="0">
                <a:solidFill>
                  <a:srgbClr val="FF0000"/>
                </a:solidFill>
                <a:latin typeface="+mj-ea"/>
                <a:ea typeface="+mj-ea"/>
              </a:rPr>
              <a:t>品牌知名度</a:t>
            </a:r>
            <a:r>
              <a:rPr lang="zh-CN" altLang="en-US" sz="1800" dirty="0">
                <a:latin typeface="+mj-ea"/>
                <a:ea typeface="+mj-ea"/>
              </a:rPr>
              <a:t>： 如果你想获取更多的订单，品牌知名度的高低至关重要，通过</a:t>
            </a:r>
            <a:r>
              <a:rPr lang="en-US" altLang="zh-CN" sz="1800" dirty="0">
                <a:latin typeface="+mj-ea"/>
                <a:ea typeface="+mj-ea"/>
              </a:rPr>
              <a:t>【</a:t>
            </a:r>
            <a:r>
              <a:rPr lang="zh-CN" altLang="en-US" sz="1800" dirty="0">
                <a:latin typeface="+mj-ea"/>
                <a:ea typeface="+mj-ea"/>
              </a:rPr>
              <a:t>宣传策略</a:t>
            </a:r>
            <a:r>
              <a:rPr lang="en-US" altLang="zh-CN" sz="1800" dirty="0">
                <a:latin typeface="+mj-ea"/>
                <a:ea typeface="+mj-ea"/>
              </a:rPr>
              <a:t>】</a:t>
            </a:r>
            <a:r>
              <a:rPr lang="zh-CN" altLang="en-US" sz="1800" dirty="0">
                <a:latin typeface="+mj-ea"/>
                <a:ea typeface="+mj-ea"/>
              </a:rPr>
              <a:t>中广告</a:t>
            </a:r>
            <a:r>
              <a:rPr lang="zh-CN" altLang="en-US" dirty="0">
                <a:latin typeface="+mj-ea"/>
                <a:ea typeface="+mj-ea"/>
              </a:rPr>
              <a:t>投入，可提升品牌知名度。但过高的品牌知名度，会花费大量资金，会使你没有利润</a:t>
            </a:r>
            <a:endParaRPr lang="en-US" altLang="zh-CN" sz="1800" dirty="0">
              <a:latin typeface="+mj-ea"/>
              <a:ea typeface="+mj-ea"/>
            </a:endParaRPr>
          </a:p>
          <a:p>
            <a:pPr marL="285750" indent="-285750">
              <a:lnSpc>
                <a:spcPct val="150000"/>
              </a:lnSpc>
              <a:buFont typeface="Wingdings" panose="05000000000000000000" pitchFamily="2" charset="2"/>
              <a:buChar char="l"/>
            </a:pPr>
            <a:r>
              <a:rPr lang="zh-CN" altLang="en-US" dirty="0">
                <a:solidFill>
                  <a:srgbClr val="FF0000"/>
                </a:solidFill>
                <a:latin typeface="+mj-ea"/>
                <a:ea typeface="+mj-ea"/>
              </a:rPr>
              <a:t>产品档次</a:t>
            </a:r>
            <a:r>
              <a:rPr lang="zh-CN" altLang="en-US" dirty="0">
                <a:latin typeface="+mj-ea"/>
                <a:ea typeface="+mj-ea"/>
              </a:rPr>
              <a:t>：有低中高三种，默认都是低档，通过研发和技术购买，可提升档次，档次向下兼容，有了高档，中低档也可生产。研发需要投入资金，请合理安排产品结构，勿盲目研发。</a:t>
            </a:r>
            <a:endParaRPr lang="en-US" altLang="zh-CN" dirty="0">
              <a:latin typeface="+mj-ea"/>
              <a:ea typeface="+mj-ea"/>
            </a:endParaRPr>
          </a:p>
          <a:p>
            <a:pPr marL="285750" indent="-285750">
              <a:lnSpc>
                <a:spcPct val="150000"/>
              </a:lnSpc>
              <a:buFont typeface="Wingdings" panose="05000000000000000000" pitchFamily="2" charset="2"/>
              <a:buChar char="l"/>
            </a:pPr>
            <a:r>
              <a:rPr lang="zh-CN" altLang="en-US" sz="1800" dirty="0">
                <a:solidFill>
                  <a:srgbClr val="FF0000"/>
                </a:solidFill>
                <a:latin typeface="+mj-ea"/>
                <a:ea typeface="+mj-ea"/>
              </a:rPr>
              <a:t>可销售数量</a:t>
            </a:r>
            <a:r>
              <a:rPr lang="zh-CN" altLang="en-US" sz="1800" dirty="0">
                <a:latin typeface="+mj-ea"/>
                <a:ea typeface="+mj-ea"/>
              </a:rPr>
              <a:t>：</a:t>
            </a:r>
            <a:r>
              <a:rPr lang="zh-CN" altLang="en-US" sz="1800" u="sng" dirty="0">
                <a:latin typeface="+mj-ea"/>
                <a:ea typeface="+mj-ea"/>
              </a:rPr>
              <a:t>这个概念请大家注意，它指的是你在营销区域即将销售的数量，不是库存，它主要是通过</a:t>
            </a:r>
            <a:r>
              <a:rPr lang="en-US" altLang="zh-CN" sz="1800" u="sng" dirty="0">
                <a:latin typeface="+mj-ea"/>
                <a:ea typeface="+mj-ea"/>
              </a:rPr>
              <a:t>【</a:t>
            </a:r>
            <a:r>
              <a:rPr lang="zh-CN" altLang="en-US" sz="1800" u="sng" dirty="0">
                <a:latin typeface="+mj-ea"/>
                <a:ea typeface="+mj-ea"/>
              </a:rPr>
              <a:t>宣传策略</a:t>
            </a:r>
            <a:r>
              <a:rPr lang="en-US" altLang="zh-CN" sz="1800" u="sng" dirty="0">
                <a:latin typeface="+mj-ea"/>
                <a:ea typeface="+mj-ea"/>
              </a:rPr>
              <a:t>】</a:t>
            </a:r>
            <a:r>
              <a:rPr lang="zh-CN" altLang="en-US" sz="1800" u="sng" dirty="0">
                <a:latin typeface="+mj-ea"/>
                <a:ea typeface="+mj-ea"/>
              </a:rPr>
              <a:t>中的促销来实现的，具体规则后面有。如果你中标，但可销售数量不够也会无法成单</a:t>
            </a:r>
            <a:endParaRPr lang="en-US" altLang="zh-CN" sz="1800" u="sng" dirty="0">
              <a:latin typeface="+mj-ea"/>
              <a:ea typeface="+mj-ea"/>
            </a:endParaRPr>
          </a:p>
          <a:p>
            <a:pPr marL="285750" indent="-285750">
              <a:lnSpc>
                <a:spcPct val="150000"/>
              </a:lnSpc>
              <a:buFont typeface="Wingdings" panose="05000000000000000000" pitchFamily="2" charset="2"/>
              <a:buChar char="l"/>
            </a:pPr>
            <a:r>
              <a:rPr lang="zh-CN" altLang="en-US" dirty="0">
                <a:solidFill>
                  <a:srgbClr val="FF0000"/>
                </a:solidFill>
                <a:latin typeface="+mj-ea"/>
                <a:ea typeface="+mj-ea"/>
              </a:rPr>
              <a:t>产品生产</a:t>
            </a:r>
            <a:r>
              <a:rPr lang="zh-CN" altLang="en-US" dirty="0">
                <a:latin typeface="+mj-ea"/>
                <a:ea typeface="+mj-ea"/>
              </a:rPr>
              <a:t>：一年只能生产四次，请按需生产（如果你想囤货，请忽略按需生产），与渠道合作成功之后，按照产品数量来产生，尽量避免库存积压</a:t>
            </a:r>
            <a:endParaRPr lang="en-US" altLang="zh-CN" dirty="0">
              <a:latin typeface="+mj-ea"/>
              <a:ea typeface="+mj-ea"/>
            </a:endParaRPr>
          </a:p>
          <a:p>
            <a:pPr marL="285750" indent="-285750">
              <a:lnSpc>
                <a:spcPct val="150000"/>
              </a:lnSpc>
              <a:buFont typeface="Wingdings" panose="05000000000000000000" pitchFamily="2" charset="2"/>
              <a:buChar char="l"/>
            </a:pPr>
            <a:r>
              <a:rPr lang="zh-CN" altLang="en-US" sz="1800" dirty="0">
                <a:solidFill>
                  <a:srgbClr val="FF0000"/>
                </a:solidFill>
                <a:latin typeface="+mj-ea"/>
                <a:ea typeface="+mj-ea"/>
              </a:rPr>
              <a:t>产品定价</a:t>
            </a:r>
            <a:r>
              <a:rPr lang="zh-CN" altLang="en-US" sz="1800" dirty="0">
                <a:latin typeface="+mj-ea"/>
                <a:ea typeface="+mj-ea"/>
              </a:rPr>
              <a:t>：定价之前，请先参考</a:t>
            </a:r>
            <a:r>
              <a:rPr lang="en-US" altLang="zh-CN" sz="1800" dirty="0">
                <a:latin typeface="+mj-ea"/>
                <a:ea typeface="+mj-ea"/>
              </a:rPr>
              <a:t>【</a:t>
            </a:r>
            <a:r>
              <a:rPr lang="zh-CN" altLang="en-US" sz="1800" dirty="0">
                <a:latin typeface="+mj-ea"/>
                <a:ea typeface="+mj-ea"/>
              </a:rPr>
              <a:t>渠道策略</a:t>
            </a:r>
            <a:r>
              <a:rPr lang="en-US" altLang="zh-CN" sz="1800" dirty="0">
                <a:latin typeface="+mj-ea"/>
                <a:ea typeface="+mj-ea"/>
              </a:rPr>
              <a:t>】</a:t>
            </a:r>
            <a:r>
              <a:rPr lang="zh-CN" altLang="en-US" dirty="0">
                <a:latin typeface="+mj-ea"/>
                <a:ea typeface="+mj-ea"/>
              </a:rPr>
              <a:t>中，超市与商场对价格的要求，合理定价。</a:t>
            </a:r>
            <a:endParaRPr lang="en-US" altLang="zh-CN" dirty="0">
              <a:latin typeface="+mj-ea"/>
              <a:ea typeface="+mj-ea"/>
            </a:endParaRPr>
          </a:p>
          <a:p>
            <a:pPr marL="285750" indent="-285750">
              <a:lnSpc>
                <a:spcPct val="150000"/>
              </a:lnSpc>
              <a:buFont typeface="Wingdings" panose="05000000000000000000" pitchFamily="2" charset="2"/>
              <a:buChar char="l"/>
            </a:pPr>
            <a:endParaRPr lang="zh-CN" altLang="en-US" sz="1800" dirty="0">
              <a:latin typeface="+mj-ea"/>
              <a:ea typeface="+mj-ea"/>
            </a:endParaRPr>
          </a:p>
        </p:txBody>
      </p:sp>
    </p:spTree>
    <p:extLst>
      <p:ext uri="{BB962C8B-B14F-4D97-AF65-F5344CB8AC3E}">
        <p14:creationId xmlns:p14="http://schemas.microsoft.com/office/powerpoint/2010/main" val="2705326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F2696576-FBA7-437A-826A-95752DBC5E59}"/>
              </a:ext>
            </a:extLst>
          </p:cNvPr>
          <p:cNvSpPr txBox="1"/>
          <p:nvPr/>
        </p:nvSpPr>
        <p:spPr>
          <a:xfrm>
            <a:off x="966439" y="3644957"/>
            <a:ext cx="10259122" cy="874407"/>
          </a:xfrm>
          <a:prstGeom prst="rect">
            <a:avLst/>
          </a:prstGeom>
          <a:noFill/>
        </p:spPr>
        <p:txBody>
          <a:bodyPr wrap="square">
            <a:spAutoFit/>
          </a:bodyPr>
          <a:lstStyle/>
          <a:p>
            <a:pPr marL="285750" indent="-285750">
              <a:lnSpc>
                <a:spcPct val="150000"/>
              </a:lnSpc>
              <a:buFont typeface="Wingdings" panose="05000000000000000000" pitchFamily="2" charset="2"/>
              <a:buChar char="l"/>
            </a:pPr>
            <a:r>
              <a:rPr lang="zh-CN" altLang="en-US" sz="1800" dirty="0">
                <a:solidFill>
                  <a:srgbClr val="FF0000"/>
                </a:solidFill>
                <a:latin typeface="+mj-ea"/>
                <a:ea typeface="+mj-ea"/>
              </a:rPr>
              <a:t>营销区域选择问题</a:t>
            </a:r>
            <a:r>
              <a:rPr lang="zh-CN" altLang="en-US" sz="1800" dirty="0">
                <a:latin typeface="+mj-ea"/>
                <a:ea typeface="+mj-ea"/>
              </a:rPr>
              <a:t>： 系统设置了</a:t>
            </a:r>
            <a:r>
              <a:rPr lang="en-US" altLang="zh-CN" sz="1800" dirty="0">
                <a:latin typeface="+mj-ea"/>
                <a:ea typeface="+mj-ea"/>
              </a:rPr>
              <a:t>7</a:t>
            </a:r>
            <a:r>
              <a:rPr lang="zh-CN" altLang="en-US" sz="1800" dirty="0">
                <a:latin typeface="+mj-ea"/>
                <a:ea typeface="+mj-ea"/>
              </a:rPr>
              <a:t>个区域，三个档次。同学可选择多个区域，不同档次组合的方式。但要循序渐进，不要第一年就开拓多个区域，做到高档，可能会造成资金紧张</a:t>
            </a:r>
            <a:r>
              <a:rPr lang="zh-CN" altLang="en-US" dirty="0">
                <a:latin typeface="+mj-ea"/>
                <a:ea typeface="+mj-ea"/>
              </a:rPr>
              <a:t>。</a:t>
            </a:r>
            <a:endParaRPr lang="en-US" altLang="zh-CN" sz="1800" dirty="0">
              <a:latin typeface="+mj-ea"/>
              <a:ea typeface="+mj-ea"/>
            </a:endParaRPr>
          </a:p>
        </p:txBody>
      </p:sp>
      <p:sp>
        <p:nvSpPr>
          <p:cNvPr id="4" name="文本框 3">
            <a:extLst>
              <a:ext uri="{FF2B5EF4-FFF2-40B4-BE49-F238E27FC236}">
                <a16:creationId xmlns:a16="http://schemas.microsoft.com/office/drawing/2014/main" id="{567612B5-6C74-4A38-A367-5399B6978E27}"/>
              </a:ext>
            </a:extLst>
          </p:cNvPr>
          <p:cNvSpPr txBox="1"/>
          <p:nvPr/>
        </p:nvSpPr>
        <p:spPr>
          <a:xfrm>
            <a:off x="966439" y="1788279"/>
            <a:ext cx="9865111" cy="1705403"/>
          </a:xfrm>
          <a:prstGeom prst="rect">
            <a:avLst/>
          </a:prstGeom>
          <a:noFill/>
        </p:spPr>
        <p:txBody>
          <a:bodyPr wrap="square">
            <a:spAutoFit/>
          </a:bodyPr>
          <a:lstStyle/>
          <a:p>
            <a:pPr marL="285750" indent="-285750">
              <a:lnSpc>
                <a:spcPct val="150000"/>
              </a:lnSpc>
              <a:buFont typeface="Wingdings" panose="05000000000000000000" pitchFamily="2" charset="2"/>
              <a:buChar char="l"/>
            </a:pPr>
            <a:r>
              <a:rPr lang="zh-CN" altLang="en-US" sz="1800" dirty="0">
                <a:solidFill>
                  <a:srgbClr val="FF0000"/>
                </a:solidFill>
                <a:latin typeface="+mj-ea"/>
                <a:ea typeface="+mj-ea"/>
              </a:rPr>
              <a:t>自由交易市场</a:t>
            </a:r>
            <a:r>
              <a:rPr lang="zh-CN" altLang="en-US" sz="1800" dirty="0">
                <a:latin typeface="+mj-ea"/>
                <a:ea typeface="+mj-ea"/>
              </a:rPr>
              <a:t>：同学在此可发布买卖信息，进行相互交易。因为会出现库存积压的，也会出现有订单，但无法生产出订单相应数量产品的。需要通过此模块解决这个问题（也可以相互配合）</a:t>
            </a:r>
            <a:endParaRPr lang="en-US" altLang="zh-CN" sz="1800" dirty="0">
              <a:latin typeface="+mj-ea"/>
              <a:ea typeface="+mj-ea"/>
            </a:endParaRPr>
          </a:p>
          <a:p>
            <a:pPr marL="285750" indent="-285750">
              <a:lnSpc>
                <a:spcPct val="150000"/>
              </a:lnSpc>
              <a:buFont typeface="Wingdings" panose="05000000000000000000" pitchFamily="2" charset="2"/>
              <a:buChar char="l"/>
            </a:pPr>
            <a:r>
              <a:rPr lang="zh-CN" altLang="en-US" dirty="0">
                <a:solidFill>
                  <a:srgbClr val="FF0000"/>
                </a:solidFill>
                <a:latin typeface="+mj-ea"/>
                <a:ea typeface="+mj-ea"/>
              </a:rPr>
              <a:t>贷款</a:t>
            </a:r>
            <a:r>
              <a:rPr lang="zh-CN" altLang="en-US" dirty="0">
                <a:latin typeface="+mj-ea"/>
                <a:ea typeface="+mj-ea"/>
              </a:rPr>
              <a:t>：第二年可一开始以贷款，如果放弃，本年无法再贷款。年底系统自动扣除贷款，无需手动还款。如不能还款，第一次破产警戒，第二次破产。</a:t>
            </a:r>
            <a:endParaRPr lang="en-US" altLang="zh-CN" sz="1800" dirty="0">
              <a:latin typeface="+mj-ea"/>
              <a:ea typeface="+mj-ea"/>
            </a:endParaRPr>
          </a:p>
        </p:txBody>
      </p:sp>
      <p:sp>
        <p:nvSpPr>
          <p:cNvPr id="6" name="文本框 5">
            <a:extLst>
              <a:ext uri="{FF2B5EF4-FFF2-40B4-BE49-F238E27FC236}">
                <a16:creationId xmlns:a16="http://schemas.microsoft.com/office/drawing/2014/main" id="{70B08565-A744-4C53-97BC-4160727AA43C}"/>
              </a:ext>
            </a:extLst>
          </p:cNvPr>
          <p:cNvSpPr txBox="1"/>
          <p:nvPr/>
        </p:nvSpPr>
        <p:spPr>
          <a:xfrm>
            <a:off x="1018479" y="420966"/>
            <a:ext cx="10259122" cy="1289905"/>
          </a:xfrm>
          <a:prstGeom prst="rect">
            <a:avLst/>
          </a:prstGeom>
          <a:noFill/>
        </p:spPr>
        <p:txBody>
          <a:bodyPr wrap="square">
            <a:spAutoFit/>
          </a:bodyPr>
          <a:lstStyle/>
          <a:p>
            <a:pPr marL="285750" indent="-285750">
              <a:lnSpc>
                <a:spcPct val="150000"/>
              </a:lnSpc>
              <a:buFont typeface="Wingdings" panose="05000000000000000000" pitchFamily="2" charset="2"/>
              <a:buChar char="l"/>
            </a:pPr>
            <a:r>
              <a:rPr lang="zh-CN" altLang="en-US" dirty="0">
                <a:solidFill>
                  <a:srgbClr val="FF0000"/>
                </a:solidFill>
                <a:latin typeface="+mj-ea"/>
                <a:ea typeface="+mj-ea"/>
              </a:rPr>
              <a:t>渠道合作</a:t>
            </a:r>
            <a:r>
              <a:rPr lang="zh-CN" altLang="en-US" sz="1800" dirty="0">
                <a:latin typeface="+mj-ea"/>
                <a:ea typeface="+mj-ea"/>
              </a:rPr>
              <a:t>： 与渠道合作，需满足渠道的要求，主要的要求就是</a:t>
            </a:r>
            <a:r>
              <a:rPr lang="zh-CN" altLang="en-US" sz="1800" dirty="0">
                <a:solidFill>
                  <a:srgbClr val="FF0000"/>
                </a:solidFill>
                <a:latin typeface="+mj-ea"/>
                <a:ea typeface="+mj-ea"/>
              </a:rPr>
              <a:t>价格和品牌知名度</a:t>
            </a:r>
            <a:r>
              <a:rPr lang="zh-CN" altLang="en-US" sz="1800" dirty="0">
                <a:latin typeface="+mj-ea"/>
                <a:ea typeface="+mj-ea"/>
              </a:rPr>
              <a:t>，如果不能满足，就无法与之合作</a:t>
            </a:r>
            <a:r>
              <a:rPr lang="zh-CN" altLang="en-US" dirty="0">
                <a:latin typeface="+mj-ea"/>
                <a:ea typeface="+mj-ea"/>
              </a:rPr>
              <a:t>。但合作也只是发送合作意向，是否能成功，系统会对比其他与该渠道合作的厂商的价格和品牌高低，优者胜出。规则见</a:t>
            </a:r>
            <a:r>
              <a:rPr lang="en-US" altLang="zh-CN" dirty="0">
                <a:latin typeface="+mj-ea"/>
                <a:ea typeface="+mj-ea"/>
              </a:rPr>
              <a:t>32</a:t>
            </a:r>
            <a:r>
              <a:rPr lang="zh-CN" altLang="en-US" dirty="0">
                <a:latin typeface="+mj-ea"/>
                <a:ea typeface="+mj-ea"/>
              </a:rPr>
              <a:t>页</a:t>
            </a:r>
            <a:endParaRPr lang="en-US" altLang="zh-CN" sz="1800" dirty="0">
              <a:latin typeface="+mj-ea"/>
              <a:ea typeface="+mj-ea"/>
            </a:endParaRPr>
          </a:p>
        </p:txBody>
      </p:sp>
      <p:sp>
        <p:nvSpPr>
          <p:cNvPr id="8" name="文本框 7">
            <a:extLst>
              <a:ext uri="{FF2B5EF4-FFF2-40B4-BE49-F238E27FC236}">
                <a16:creationId xmlns:a16="http://schemas.microsoft.com/office/drawing/2014/main" id="{CACA2DC5-117D-4DF8-9B6F-89C737F4B285}"/>
              </a:ext>
            </a:extLst>
          </p:cNvPr>
          <p:cNvSpPr txBox="1"/>
          <p:nvPr/>
        </p:nvSpPr>
        <p:spPr>
          <a:xfrm>
            <a:off x="1018479" y="4670639"/>
            <a:ext cx="10259122" cy="874407"/>
          </a:xfrm>
          <a:prstGeom prst="rect">
            <a:avLst/>
          </a:prstGeom>
          <a:noFill/>
        </p:spPr>
        <p:txBody>
          <a:bodyPr wrap="square">
            <a:spAutoFit/>
          </a:bodyPr>
          <a:lstStyle/>
          <a:p>
            <a:pPr marL="285750" indent="-285750">
              <a:lnSpc>
                <a:spcPct val="150000"/>
              </a:lnSpc>
              <a:buFont typeface="Wingdings" panose="05000000000000000000" pitchFamily="2" charset="2"/>
              <a:buChar char="l"/>
            </a:pPr>
            <a:r>
              <a:rPr lang="zh-CN" altLang="en-US" sz="1800" dirty="0">
                <a:solidFill>
                  <a:srgbClr val="FF0000"/>
                </a:solidFill>
                <a:latin typeface="+mj-ea"/>
                <a:ea typeface="+mj-ea"/>
              </a:rPr>
              <a:t>关于操作问题</a:t>
            </a:r>
            <a:r>
              <a:rPr lang="zh-CN" altLang="en-US" sz="1800" dirty="0">
                <a:latin typeface="+mj-ea"/>
                <a:ea typeface="+mj-ea"/>
              </a:rPr>
              <a:t>： 请同学看清楚区域，再投放广告和其他投入，切勿点错区域，系统没有回撤机制，投错了钱就白花了。</a:t>
            </a:r>
            <a:endParaRPr lang="en-US" altLang="zh-CN" sz="1800" dirty="0">
              <a:latin typeface="+mj-ea"/>
              <a:ea typeface="+mj-ea"/>
            </a:endParaRPr>
          </a:p>
        </p:txBody>
      </p:sp>
    </p:spTree>
    <p:extLst>
      <p:ext uri="{BB962C8B-B14F-4D97-AF65-F5344CB8AC3E}">
        <p14:creationId xmlns:p14="http://schemas.microsoft.com/office/powerpoint/2010/main" val="4281620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E4E04A2E-3E64-4E19-86D7-37EA3D1F7FEF}"/>
              </a:ext>
            </a:extLst>
          </p:cNvPr>
          <p:cNvSpPr txBox="1"/>
          <p:nvPr/>
        </p:nvSpPr>
        <p:spPr>
          <a:xfrm>
            <a:off x="5226524" y="2847943"/>
            <a:ext cx="1902821" cy="581057"/>
          </a:xfrm>
          <a:prstGeom prst="rect">
            <a:avLst/>
          </a:prstGeom>
          <a:noFill/>
        </p:spPr>
        <p:txBody>
          <a:bodyPr wrap="square" rtlCol="0">
            <a:spAutoFit/>
          </a:bodyPr>
          <a:lstStyle/>
          <a:p>
            <a:pPr>
              <a:lnSpc>
                <a:spcPct val="150000"/>
              </a:lnSpc>
            </a:pPr>
            <a:r>
              <a:rPr lang="zh-CN" altLang="en-US" sz="2400" b="1" dirty="0">
                <a:solidFill>
                  <a:schemeClr val="accent1"/>
                </a:solidFill>
                <a:latin typeface="+mj-ea"/>
                <a:ea typeface="+mj-ea"/>
              </a:rPr>
              <a:t>各模块讲解</a:t>
            </a:r>
            <a:endParaRPr lang="en-US" altLang="zh-CN" sz="2400" b="1" dirty="0">
              <a:solidFill>
                <a:schemeClr val="accent1"/>
              </a:solidFill>
              <a:latin typeface="+mj-ea"/>
              <a:ea typeface="+mj-ea"/>
            </a:endParaRPr>
          </a:p>
        </p:txBody>
      </p:sp>
      <p:pic>
        <p:nvPicPr>
          <p:cNvPr id="7" name="图片 6">
            <a:extLst>
              <a:ext uri="{FF2B5EF4-FFF2-40B4-BE49-F238E27FC236}">
                <a16:creationId xmlns:a16="http://schemas.microsoft.com/office/drawing/2014/main" id="{07E08C2E-5E03-4E74-A3AE-A30FA14A9A23}"/>
              </a:ext>
            </a:extLst>
          </p:cNvPr>
          <p:cNvPicPr>
            <a:picLocks noChangeAspect="1"/>
          </p:cNvPicPr>
          <p:nvPr/>
        </p:nvPicPr>
        <p:blipFill>
          <a:blip r:embed="rId2"/>
          <a:stretch>
            <a:fillRect/>
          </a:stretch>
        </p:blipFill>
        <p:spPr>
          <a:xfrm>
            <a:off x="1825431" y="346850"/>
            <a:ext cx="2638425" cy="6000750"/>
          </a:xfrm>
          <a:prstGeom prst="rect">
            <a:avLst/>
          </a:prstGeom>
        </p:spPr>
      </p:pic>
    </p:spTree>
    <p:extLst>
      <p:ext uri="{BB962C8B-B14F-4D97-AF65-F5344CB8AC3E}">
        <p14:creationId xmlns:p14="http://schemas.microsoft.com/office/powerpoint/2010/main" val="1146382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a:extLst>
              <a:ext uri="{FF2B5EF4-FFF2-40B4-BE49-F238E27FC236}">
                <a16:creationId xmlns:a16="http://schemas.microsoft.com/office/drawing/2014/main" id="{83E11860-16DB-4046-BAA8-172AC61232E7}"/>
              </a:ext>
            </a:extLst>
          </p:cNvPr>
          <p:cNvSpPr txBox="1"/>
          <p:nvPr/>
        </p:nvSpPr>
        <p:spPr>
          <a:xfrm>
            <a:off x="5063052" y="633841"/>
            <a:ext cx="6096000" cy="646331"/>
          </a:xfrm>
          <a:prstGeom prst="rect">
            <a:avLst/>
          </a:prstGeom>
          <a:noFill/>
        </p:spPr>
        <p:txBody>
          <a:bodyPr wrap="square">
            <a:spAutoFit/>
          </a:bodyPr>
          <a:lstStyle/>
          <a:p>
            <a:endParaRPr lang="en-US" altLang="zh-CN" dirty="0"/>
          </a:p>
          <a:p>
            <a:endParaRPr lang="zh-CN" altLang="en-US" b="1" dirty="0"/>
          </a:p>
        </p:txBody>
      </p:sp>
      <p:pic>
        <p:nvPicPr>
          <p:cNvPr id="8" name="图片 7"/>
          <p:cNvPicPr>
            <a:picLocks noChangeAspect="1"/>
          </p:cNvPicPr>
          <p:nvPr/>
        </p:nvPicPr>
        <p:blipFill>
          <a:blip r:embed="rId2"/>
          <a:stretch>
            <a:fillRect/>
          </a:stretch>
        </p:blipFill>
        <p:spPr>
          <a:xfrm>
            <a:off x="1590261" y="1790807"/>
            <a:ext cx="8490441" cy="4286291"/>
          </a:xfrm>
          <a:prstGeom prst="rect">
            <a:avLst/>
          </a:prstGeom>
        </p:spPr>
      </p:pic>
      <p:sp>
        <p:nvSpPr>
          <p:cNvPr id="12" name="文本框 11">
            <a:extLst>
              <a:ext uri="{FF2B5EF4-FFF2-40B4-BE49-F238E27FC236}">
                <a16:creationId xmlns:a16="http://schemas.microsoft.com/office/drawing/2014/main" id="{DB78FC3C-C6A8-4654-B58E-E455C3F93826}"/>
              </a:ext>
            </a:extLst>
          </p:cNvPr>
          <p:cNvSpPr txBox="1"/>
          <p:nvPr/>
        </p:nvSpPr>
        <p:spPr>
          <a:xfrm>
            <a:off x="684262" y="290157"/>
            <a:ext cx="4547766" cy="1333698"/>
          </a:xfrm>
          <a:prstGeom prst="rect">
            <a:avLst/>
          </a:prstGeom>
          <a:noFill/>
        </p:spPr>
        <p:txBody>
          <a:bodyPr wrap="square" rtlCol="0">
            <a:spAutoFit/>
          </a:bodyPr>
          <a:lstStyle/>
          <a:p>
            <a:pPr marL="285750" indent="-285750">
              <a:lnSpc>
                <a:spcPct val="150000"/>
              </a:lnSpc>
              <a:buFont typeface="Wingdings" panose="05000000000000000000" pitchFamily="2" charset="2"/>
              <a:buChar char="l"/>
            </a:pPr>
            <a:r>
              <a:rPr lang="zh-CN" altLang="en-US" sz="2400" b="1" dirty="0">
                <a:solidFill>
                  <a:schemeClr val="accent1"/>
                </a:solidFill>
                <a:latin typeface="+mj-ea"/>
                <a:ea typeface="+mj-ea"/>
              </a:rPr>
              <a:t>即时数据：</a:t>
            </a:r>
            <a:endParaRPr lang="en-US" altLang="zh-CN" sz="2400" b="1" dirty="0">
              <a:solidFill>
                <a:schemeClr val="accent1"/>
              </a:solidFill>
              <a:latin typeface="+mj-ea"/>
              <a:ea typeface="+mj-ea"/>
            </a:endParaRPr>
          </a:p>
          <a:p>
            <a:pPr>
              <a:lnSpc>
                <a:spcPct val="150000"/>
              </a:lnSpc>
            </a:pPr>
            <a:endParaRPr lang="en-US" altLang="zh-CN" sz="1400" dirty="0">
              <a:latin typeface="+mj-ea"/>
              <a:ea typeface="+mj-ea"/>
            </a:endParaRPr>
          </a:p>
          <a:p>
            <a:pPr>
              <a:lnSpc>
                <a:spcPct val="150000"/>
              </a:lnSpc>
            </a:pPr>
            <a:endParaRPr lang="zh-CN" altLang="en-US" dirty="0"/>
          </a:p>
        </p:txBody>
      </p:sp>
      <p:sp>
        <p:nvSpPr>
          <p:cNvPr id="2" name="文本框 1">
            <a:extLst>
              <a:ext uri="{FF2B5EF4-FFF2-40B4-BE49-F238E27FC236}">
                <a16:creationId xmlns:a16="http://schemas.microsoft.com/office/drawing/2014/main" id="{1619F60F-0334-4F98-8552-F2F5DA3AB4CC}"/>
              </a:ext>
            </a:extLst>
          </p:cNvPr>
          <p:cNvSpPr txBox="1"/>
          <p:nvPr/>
        </p:nvSpPr>
        <p:spPr>
          <a:xfrm>
            <a:off x="1264124" y="674476"/>
            <a:ext cx="9894927" cy="1116331"/>
          </a:xfrm>
          <a:prstGeom prst="rect">
            <a:avLst/>
          </a:prstGeom>
          <a:noFill/>
        </p:spPr>
        <p:txBody>
          <a:bodyPr wrap="square" rtlCol="0">
            <a:spAutoFit/>
          </a:bodyPr>
          <a:lstStyle/>
          <a:p>
            <a:pPr>
              <a:lnSpc>
                <a:spcPct val="200000"/>
              </a:lnSpc>
            </a:pPr>
            <a:r>
              <a:rPr lang="zh-CN" altLang="en-US" dirty="0">
                <a:solidFill>
                  <a:srgbClr val="FF0000"/>
                </a:solidFill>
              </a:rPr>
              <a:t>注：</a:t>
            </a:r>
            <a:r>
              <a:rPr lang="zh-CN" altLang="en-US" dirty="0"/>
              <a:t>即时数据模块展示当前公司的所有经营数据，根据操作，数据会及时变化，学生需要及时关注即时数据，掌握公司经营信息。</a:t>
            </a:r>
            <a:r>
              <a:rPr lang="zh-CN" altLang="en-US" dirty="0">
                <a:solidFill>
                  <a:srgbClr val="FF0000"/>
                </a:solidFill>
              </a:rPr>
              <a:t>即时数据比较重要，因为发反应当前公司所有的经营数据</a:t>
            </a:r>
          </a:p>
        </p:txBody>
      </p:sp>
    </p:spTree>
    <p:extLst>
      <p:ext uri="{BB962C8B-B14F-4D97-AF65-F5344CB8AC3E}">
        <p14:creationId xmlns:p14="http://schemas.microsoft.com/office/powerpoint/2010/main" val="328287046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LIDE TOOLS.GUIDESSETTING" val="{&quot;Id&quot;:&quot;2d4375ee-8516-45e0-8956-45702a61a9b6&quot;,&quot;Name&quot;:&quot;iSlide&quot;,&quot;HeaderHeight&quot;:15.0,&quot;FooterHeight&quot;:9.0000000000000036,&quot;SideMargin&quot;:5.4999999999999982,&quot;TopMargin&quot;:0.0,&quot;BottomMargin&quot;:0.0,&quot;IntervalMargin&quot;:1.3999999999999997}"/>
  <p:tag name="ISLIDE.GUIDESSETTING" val="{&quot;Id&quot;:&quot;GuidesStyle_Normal&quot;,&quot;Name&quot;:&quot;正常&quot;,&quot;HeaderHeight&quot;:15.0,&quot;FooterHeight&quot;:9.0,&quot;SideMargin&quot;:5.5,&quot;TopMargin&quot;:0.0,&quot;BottomMargin&quot;:0.0,&quot;IntervalMargin&quot;:1.5}"/>
  <p:tag name="ISLIDE.THEME" val="#392205"/>
</p:tagLst>
</file>

<file path=ppt/tags/tag2.xml><?xml version="1.0" encoding="utf-8"?>
<p:tagLst xmlns:a="http://schemas.openxmlformats.org/drawingml/2006/main" xmlns:r="http://schemas.openxmlformats.org/officeDocument/2006/relationships" xmlns:p="http://schemas.openxmlformats.org/presentationml/2006/main">
  <p:tag name="ISLIDE.ICON" val="78931;67332;108091;78993;78562;35772;"/>
  <p:tag name="ISLIDE.VECTOR" val="262096;215568;215563;192414;"/>
  <p:tag name="ISLIDE.THEME" val="https://www.islide.cc;"/>
</p:tagLst>
</file>

<file path=ppt/theme/theme1.xml><?xml version="1.0" encoding="utf-8"?>
<a:theme xmlns:a="http://schemas.openxmlformats.org/drawingml/2006/main" name="主题5">
  <a:themeElements>
    <a:clrScheme name="房利美">
      <a:dk1>
        <a:srgbClr val="000000"/>
      </a:dk1>
      <a:lt1>
        <a:srgbClr val="FFFFFF"/>
      </a:lt1>
      <a:dk2>
        <a:srgbClr val="768394"/>
      </a:dk2>
      <a:lt2>
        <a:srgbClr val="F0F0F0"/>
      </a:lt2>
      <a:accent1>
        <a:srgbClr val="066BC2"/>
      </a:accent1>
      <a:accent2>
        <a:srgbClr val="07DCFF"/>
      </a:accent2>
      <a:accent3>
        <a:srgbClr val="0074D8"/>
      </a:accent3>
      <a:accent4>
        <a:srgbClr val="C00A78"/>
      </a:accent4>
      <a:accent5>
        <a:srgbClr val="FFD600"/>
      </a:accent5>
      <a:accent6>
        <a:srgbClr val="022C55"/>
      </a:accent6>
      <a:hlink>
        <a:srgbClr val="4472C4"/>
      </a:hlink>
      <a:folHlink>
        <a:srgbClr val="BFBFB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主题5" id="{B8EDB911-D765-4A7B-BBC7-40DBB672FBA6}" vid="{AECAB1C0-5DF6-436C-85E8-20094DBE11C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房利美">
    <a:dk1>
      <a:srgbClr val="000000"/>
    </a:dk1>
    <a:lt1>
      <a:srgbClr val="FFFFFF"/>
    </a:lt1>
    <a:dk2>
      <a:srgbClr val="768394"/>
    </a:dk2>
    <a:lt2>
      <a:srgbClr val="F0F0F0"/>
    </a:lt2>
    <a:accent1>
      <a:srgbClr val="066BC2"/>
    </a:accent1>
    <a:accent2>
      <a:srgbClr val="07DCFF"/>
    </a:accent2>
    <a:accent3>
      <a:srgbClr val="0074D8"/>
    </a:accent3>
    <a:accent4>
      <a:srgbClr val="C00A78"/>
    </a:accent4>
    <a:accent5>
      <a:srgbClr val="FFD600"/>
    </a:accent5>
    <a:accent6>
      <a:srgbClr val="022C55"/>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emplate>Integral</Template>
  <TotalTime>3676</TotalTime>
  <Words>2782</Words>
  <Application>Microsoft Office PowerPoint</Application>
  <PresentationFormat>宽屏</PresentationFormat>
  <Paragraphs>140</Paragraphs>
  <Slides>45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45</vt:i4>
      </vt:variant>
    </vt:vector>
  </HeadingPairs>
  <TitlesOfParts>
    <vt:vector size="53" baseType="lpstr">
      <vt:lpstr>等线</vt:lpstr>
      <vt:lpstr>华文新魏</vt:lpstr>
      <vt:lpstr>微软雅黑</vt:lpstr>
      <vt:lpstr>Arial</vt:lpstr>
      <vt:lpstr>Calibri</vt:lpstr>
      <vt:lpstr>Times New Roman</vt:lpstr>
      <vt:lpstr>Wingdings</vt:lpstr>
      <vt:lpstr>主题5</vt:lpstr>
      <vt:lpstr>因纳特市场营销模拟平台 使用讲解</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四、实验安排 1.实验时间：16课时 2.实验产品：手机 3.实验时间可根据学校情况做调整，可调整实验年数，增加或减少实验时间。 </vt:lpstr>
    </vt:vector>
  </TitlesOfParts>
  <Manager>iSlide</Manager>
  <Company>iSlide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Mila</dc:creator>
  <cp:lastModifiedBy>li zhe</cp:lastModifiedBy>
  <cp:revision>147</cp:revision>
  <cp:lastPrinted>2020-03-26T16:00:00Z</cp:lastPrinted>
  <dcterms:created xsi:type="dcterms:W3CDTF">2020-03-26T16:00:00Z</dcterms:created>
  <dcterms:modified xsi:type="dcterms:W3CDTF">2020-11-19T01:21:01Z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heme">
    <vt:lpwstr>48706f29-9ca0-418e-876d-de7b156ca083</vt:lpwstr>
  </property>
</Properties>
</file>