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sldIdLst>
    <p:sldId id="310" r:id="rId4"/>
    <p:sldId id="308" r:id="rId6"/>
    <p:sldId id="311" r:id="rId7"/>
    <p:sldId id="326" r:id="rId8"/>
    <p:sldId id="327" r:id="rId9"/>
    <p:sldId id="328" r:id="rId10"/>
    <p:sldId id="329" r:id="rId11"/>
    <p:sldId id="330" r:id="rId12"/>
    <p:sldId id="331" r:id="rId13"/>
    <p:sldId id="301" r:id="rId14"/>
    <p:sldId id="333" r:id="rId15"/>
    <p:sldId id="334" r:id="rId16"/>
    <p:sldId id="332" r:id="rId17"/>
    <p:sldId id="345" r:id="rId18"/>
    <p:sldId id="346" r:id="rId19"/>
    <p:sldId id="347" r:id="rId20"/>
    <p:sldId id="335" r:id="rId21"/>
    <p:sldId id="337" r:id="rId22"/>
    <p:sldId id="309" r:id="rId23"/>
    <p:sldId id="325" r:id="rId24"/>
    <p:sldId id="338" r:id="rId25"/>
    <p:sldId id="339" r:id="rId26"/>
    <p:sldId id="324" r:id="rId27"/>
    <p:sldId id="340" r:id="rId28"/>
    <p:sldId id="341" r:id="rId29"/>
    <p:sldId id="342" r:id="rId30"/>
    <p:sldId id="343" r:id="rId31"/>
    <p:sldId id="344" r:id="rId32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nkplu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3300"/>
    <a:srgbClr val="FFFFFF"/>
    <a:srgbClr val="F3F3F3"/>
    <a:srgbClr val="EAEAE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/>
    <p:restoredTop sz="94660"/>
  </p:normalViewPr>
  <p:slideViewPr>
    <p:cSldViewPr showGuides="1">
      <p:cViewPr varScale="1">
        <p:scale>
          <a:sx n="66" d="100"/>
          <a:sy n="66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6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矩形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19" name="矩形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64" name="矩形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221" name="矩形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22" name="矩形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23" name="矩形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b" anchorCtr="0" compatLnSpc="1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dirty="0">
                <a:ea typeface="宋体" panose="02010600030101010101" pitchFamily="2" charset="-122"/>
              </a:rPr>
            </a:fld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32"/>
          <p:cNvSpPr>
            <a:spLocks noChangeArrowheads="1"/>
          </p:cNvSpPr>
          <p:nvPr/>
        </p:nvSpPr>
        <p:spPr bwMode="gray">
          <a:xfrm>
            <a:off x="0" y="6629400"/>
            <a:ext cx="9144000" cy="228600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文本框 33"/>
          <p:cNvSpPr txBox="1">
            <a:spLocks noChangeArrowheads="1"/>
          </p:cNvSpPr>
          <p:nvPr/>
        </p:nvSpPr>
        <p:spPr bwMode="gray">
          <a:xfrm>
            <a:off x="7459663" y="1695450"/>
            <a:ext cx="13033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L/O/G/O</a:t>
            </a:r>
            <a:endParaRPr kumimoji="0" lang="en-US" altLang="zh-CN" sz="2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4" name="矩形 2"/>
          <p:cNvSpPr>
            <a:spLocks noGrp="1" noChangeArrowheads="1"/>
          </p:cNvSpPr>
          <p:nvPr>
            <p:ph type="ctrTitle"/>
          </p:nvPr>
        </p:nvSpPr>
        <p:spPr>
          <a:xfrm>
            <a:off x="990600" y="4486275"/>
            <a:ext cx="7772400" cy="1165225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3075" name="矩形 3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5867400"/>
            <a:ext cx="3733800" cy="533400"/>
          </a:xfrm>
        </p:spPr>
        <p:txBody>
          <a:bodyPr/>
          <a:lstStyle>
            <a:lvl1pPr marL="0" indent="0" algn="dist">
              <a:buFontTx/>
              <a:buNone/>
              <a:defRPr sz="1500" i="1">
                <a:latin typeface="Times New Roman" panose="02020603050405020304" pitchFamily="18" charset="0"/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13" name="矩形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308725"/>
            <a:ext cx="2133600" cy="2571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08725"/>
            <a:ext cx="2895600" cy="2571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308725"/>
            <a:ext cx="2133600" cy="2571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3050" y="284163"/>
            <a:ext cx="2063750" cy="5842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28625" y="284163"/>
            <a:ext cx="6042025" cy="5842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84163"/>
            <a:ext cx="6734175" cy="944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84163"/>
            <a:ext cx="6734175" cy="944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单击图标添加表格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84163"/>
            <a:ext cx="6734175" cy="944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 hasCustomPrompt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单击图标添加图表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32"/>
          <p:cNvSpPr>
            <a:spLocks noChangeArrowheads="1"/>
          </p:cNvSpPr>
          <p:nvPr/>
        </p:nvSpPr>
        <p:spPr bwMode="gray">
          <a:xfrm>
            <a:off x="0" y="6629400"/>
            <a:ext cx="9144000" cy="228600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文本框 33"/>
          <p:cNvSpPr txBox="1">
            <a:spLocks noChangeArrowheads="1"/>
          </p:cNvSpPr>
          <p:nvPr/>
        </p:nvSpPr>
        <p:spPr bwMode="gray">
          <a:xfrm>
            <a:off x="7459663" y="1695450"/>
            <a:ext cx="13033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L/O/G/O</a:t>
            </a:r>
            <a:endParaRPr kumimoji="0" lang="en-US" altLang="zh-CN" sz="2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4" name="矩形 2"/>
          <p:cNvSpPr>
            <a:spLocks noGrp="1" noChangeArrowheads="1"/>
          </p:cNvSpPr>
          <p:nvPr>
            <p:ph type="ctrTitle"/>
          </p:nvPr>
        </p:nvSpPr>
        <p:spPr>
          <a:xfrm>
            <a:off x="990600" y="4486275"/>
            <a:ext cx="7772400" cy="1165225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3075" name="矩形 3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5867400"/>
            <a:ext cx="3733800" cy="533400"/>
          </a:xfrm>
        </p:spPr>
        <p:txBody>
          <a:bodyPr/>
          <a:lstStyle>
            <a:lvl1pPr marL="0" indent="0" algn="dist">
              <a:buFontTx/>
              <a:buNone/>
              <a:defRPr sz="1500" i="1">
                <a:latin typeface="Times New Roman" panose="02020603050405020304" pitchFamily="18" charset="0"/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13" name="矩形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308725"/>
            <a:ext cx="2133600" cy="2571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08725"/>
            <a:ext cx="2895600" cy="2571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308725"/>
            <a:ext cx="2133600" cy="2571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3050" y="284163"/>
            <a:ext cx="2063750" cy="5842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28625" y="284163"/>
            <a:ext cx="6042025" cy="5842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84163"/>
            <a:ext cx="6734175" cy="944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84163"/>
            <a:ext cx="6734175" cy="944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单击图标添加表格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84163"/>
            <a:ext cx="6734175" cy="944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 hasCustomPrompt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单击图标添加图表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任意多边形 7"/>
          <p:cNvSpPr/>
          <p:nvPr/>
        </p:nvSpPr>
        <p:spPr>
          <a:xfrm>
            <a:off x="295275" y="342900"/>
            <a:ext cx="8848725" cy="65151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574" h="4104">
                <a:moveTo>
                  <a:pt x="5574" y="4104"/>
                </a:moveTo>
                <a:lnTo>
                  <a:pt x="5574" y="24"/>
                </a:lnTo>
                <a:cubicBezTo>
                  <a:pt x="4920" y="0"/>
                  <a:pt x="4738" y="24"/>
                  <a:pt x="4194" y="24"/>
                </a:cubicBezTo>
                <a:cubicBezTo>
                  <a:pt x="3650" y="24"/>
                  <a:pt x="2983" y="29"/>
                  <a:pt x="2310" y="24"/>
                </a:cubicBezTo>
                <a:cubicBezTo>
                  <a:pt x="1637" y="19"/>
                  <a:pt x="520" y="18"/>
                  <a:pt x="144" y="42"/>
                </a:cubicBezTo>
                <a:cubicBezTo>
                  <a:pt x="24" y="60"/>
                  <a:pt x="20" y="67"/>
                  <a:pt x="16" y="202"/>
                </a:cubicBezTo>
                <a:cubicBezTo>
                  <a:pt x="12" y="337"/>
                  <a:pt x="15" y="418"/>
                  <a:pt x="16" y="835"/>
                </a:cubicBezTo>
                <a:cubicBezTo>
                  <a:pt x="13" y="1258"/>
                  <a:pt x="12" y="2156"/>
                  <a:pt x="12" y="2700"/>
                </a:cubicBezTo>
                <a:cubicBezTo>
                  <a:pt x="12" y="3244"/>
                  <a:pt x="0" y="3600"/>
                  <a:pt x="6" y="4104"/>
                </a:cubicBezTo>
                <a:cubicBezTo>
                  <a:pt x="2790" y="4104"/>
                  <a:pt x="5574" y="4104"/>
                  <a:pt x="5574" y="4104"/>
                </a:cubicBezTo>
                <a:close/>
              </a:path>
            </a:pathLst>
          </a:custGeom>
          <a:gradFill rotWithShape="1">
            <a:gsLst>
              <a:gs pos="0">
                <a:srgbClr val="E6E6E6">
                  <a:alpha val="70000"/>
                </a:srgbClr>
              </a:gs>
              <a:gs pos="100000">
                <a:srgbClr val="FFFFFF">
                  <a:alpha val="100000"/>
                </a:srgbClr>
              </a:gs>
            </a:gsLst>
            <a:lin ang="27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7" name="任意多边形 8"/>
          <p:cNvSpPr/>
          <p:nvPr/>
        </p:nvSpPr>
        <p:spPr>
          <a:xfrm>
            <a:off x="328613" y="0"/>
            <a:ext cx="8821737" cy="3143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5557" h="198">
                <a:moveTo>
                  <a:pt x="5553" y="0"/>
                </a:moveTo>
                <a:lnTo>
                  <a:pt x="5553" y="150"/>
                </a:lnTo>
                <a:cubicBezTo>
                  <a:pt x="5557" y="144"/>
                  <a:pt x="5136" y="181"/>
                  <a:pt x="4585" y="186"/>
                </a:cubicBezTo>
                <a:cubicBezTo>
                  <a:pt x="4034" y="191"/>
                  <a:pt x="2849" y="170"/>
                  <a:pt x="2246" y="180"/>
                </a:cubicBezTo>
                <a:cubicBezTo>
                  <a:pt x="1643" y="190"/>
                  <a:pt x="1319" y="178"/>
                  <a:pt x="960" y="180"/>
                </a:cubicBezTo>
                <a:cubicBezTo>
                  <a:pt x="601" y="182"/>
                  <a:pt x="238" y="198"/>
                  <a:pt x="76" y="198"/>
                </a:cubicBezTo>
                <a:cubicBezTo>
                  <a:pt x="28" y="198"/>
                  <a:pt x="1" y="153"/>
                  <a:pt x="1" y="153"/>
                </a:cubicBezTo>
                <a:cubicBezTo>
                  <a:pt x="1" y="153"/>
                  <a:pt x="0" y="83"/>
                  <a:pt x="1" y="0"/>
                </a:cubicBezTo>
                <a:lnTo>
                  <a:pt x="5553" y="0"/>
                </a:lnTo>
                <a:close/>
              </a:path>
            </a:pathLst>
          </a:custGeom>
          <a:solidFill>
            <a:schemeClr val="hlink">
              <a:alpha val="7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8" name="任意多边形 9"/>
          <p:cNvSpPr/>
          <p:nvPr/>
        </p:nvSpPr>
        <p:spPr>
          <a:xfrm>
            <a:off x="-1587" y="393700"/>
            <a:ext cx="242887" cy="646906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153" h="4067">
                <a:moveTo>
                  <a:pt x="0" y="4061"/>
                </a:moveTo>
                <a:lnTo>
                  <a:pt x="145" y="4064"/>
                </a:lnTo>
                <a:cubicBezTo>
                  <a:pt x="141" y="4067"/>
                  <a:pt x="145" y="3766"/>
                  <a:pt x="149" y="3364"/>
                </a:cubicBezTo>
                <a:cubicBezTo>
                  <a:pt x="153" y="2962"/>
                  <a:pt x="143" y="2090"/>
                  <a:pt x="137" y="1651"/>
                </a:cubicBezTo>
                <a:cubicBezTo>
                  <a:pt x="131" y="1212"/>
                  <a:pt x="138" y="971"/>
                  <a:pt x="139" y="710"/>
                </a:cubicBezTo>
                <a:cubicBezTo>
                  <a:pt x="141" y="448"/>
                  <a:pt x="136" y="184"/>
                  <a:pt x="136" y="65"/>
                </a:cubicBezTo>
                <a:cubicBezTo>
                  <a:pt x="136" y="30"/>
                  <a:pt x="102" y="18"/>
                  <a:pt x="102" y="18"/>
                </a:cubicBezTo>
                <a:cubicBezTo>
                  <a:pt x="41" y="0"/>
                  <a:pt x="1" y="7"/>
                  <a:pt x="1" y="7"/>
                </a:cubicBezTo>
                <a:lnTo>
                  <a:pt x="0" y="4061"/>
                </a:lnTo>
                <a:close/>
              </a:path>
            </a:pathLst>
          </a:custGeom>
          <a:solidFill>
            <a:schemeClr val="folHlink">
              <a:alpha val="7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9" name="任意多边形 10"/>
          <p:cNvSpPr/>
          <p:nvPr/>
        </p:nvSpPr>
        <p:spPr>
          <a:xfrm>
            <a:off x="-3175" y="0"/>
            <a:ext cx="247650" cy="3270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156" h="206">
                <a:moveTo>
                  <a:pt x="2" y="0"/>
                </a:moveTo>
                <a:lnTo>
                  <a:pt x="150" y="0"/>
                </a:lnTo>
                <a:cubicBezTo>
                  <a:pt x="156" y="71"/>
                  <a:pt x="144" y="149"/>
                  <a:pt x="144" y="149"/>
                </a:cubicBezTo>
                <a:cubicBezTo>
                  <a:pt x="133" y="181"/>
                  <a:pt x="111" y="189"/>
                  <a:pt x="87" y="197"/>
                </a:cubicBezTo>
                <a:cubicBezTo>
                  <a:pt x="44" y="206"/>
                  <a:pt x="0" y="197"/>
                  <a:pt x="0" y="197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0" name="矩形 2"/>
          <p:cNvSpPr>
            <a:spLocks noGrp="1"/>
          </p:cNvSpPr>
          <p:nvPr>
            <p:ph type="title"/>
          </p:nvPr>
        </p:nvSpPr>
        <p:spPr>
          <a:xfrm>
            <a:off x="428625" y="284163"/>
            <a:ext cx="6734175" cy="9445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31" name="矩形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2" name="矩形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矩形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任意多边形 7"/>
          <p:cNvSpPr/>
          <p:nvPr/>
        </p:nvSpPr>
        <p:spPr>
          <a:xfrm>
            <a:off x="295275" y="342900"/>
            <a:ext cx="8848725" cy="65151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574" h="4104">
                <a:moveTo>
                  <a:pt x="5574" y="4104"/>
                </a:moveTo>
                <a:lnTo>
                  <a:pt x="5574" y="24"/>
                </a:lnTo>
                <a:cubicBezTo>
                  <a:pt x="4920" y="0"/>
                  <a:pt x="4738" y="24"/>
                  <a:pt x="4194" y="24"/>
                </a:cubicBezTo>
                <a:cubicBezTo>
                  <a:pt x="3650" y="24"/>
                  <a:pt x="2983" y="29"/>
                  <a:pt x="2310" y="24"/>
                </a:cubicBezTo>
                <a:cubicBezTo>
                  <a:pt x="1637" y="19"/>
                  <a:pt x="520" y="18"/>
                  <a:pt x="144" y="42"/>
                </a:cubicBezTo>
                <a:cubicBezTo>
                  <a:pt x="24" y="60"/>
                  <a:pt x="20" y="67"/>
                  <a:pt x="16" y="202"/>
                </a:cubicBezTo>
                <a:cubicBezTo>
                  <a:pt x="12" y="337"/>
                  <a:pt x="15" y="418"/>
                  <a:pt x="16" y="835"/>
                </a:cubicBezTo>
                <a:cubicBezTo>
                  <a:pt x="13" y="1258"/>
                  <a:pt x="12" y="2156"/>
                  <a:pt x="12" y="2700"/>
                </a:cubicBezTo>
                <a:cubicBezTo>
                  <a:pt x="12" y="3244"/>
                  <a:pt x="0" y="3600"/>
                  <a:pt x="6" y="4104"/>
                </a:cubicBezTo>
                <a:cubicBezTo>
                  <a:pt x="2790" y="4104"/>
                  <a:pt x="5574" y="4104"/>
                  <a:pt x="5574" y="4104"/>
                </a:cubicBezTo>
                <a:close/>
              </a:path>
            </a:pathLst>
          </a:custGeom>
          <a:gradFill rotWithShape="1">
            <a:gsLst>
              <a:gs pos="0">
                <a:srgbClr val="E6E6E6">
                  <a:alpha val="70000"/>
                </a:srgbClr>
              </a:gs>
              <a:gs pos="100000">
                <a:srgbClr val="FFFFFF">
                  <a:alpha val="100000"/>
                </a:srgbClr>
              </a:gs>
            </a:gsLst>
            <a:lin ang="27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7" name="任意多边形 8"/>
          <p:cNvSpPr/>
          <p:nvPr/>
        </p:nvSpPr>
        <p:spPr>
          <a:xfrm>
            <a:off x="328613" y="0"/>
            <a:ext cx="8821737" cy="3143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5557" h="198">
                <a:moveTo>
                  <a:pt x="5553" y="0"/>
                </a:moveTo>
                <a:lnTo>
                  <a:pt x="5553" y="150"/>
                </a:lnTo>
                <a:cubicBezTo>
                  <a:pt x="5557" y="144"/>
                  <a:pt x="5136" y="181"/>
                  <a:pt x="4585" y="186"/>
                </a:cubicBezTo>
                <a:cubicBezTo>
                  <a:pt x="4034" y="191"/>
                  <a:pt x="2849" y="170"/>
                  <a:pt x="2246" y="180"/>
                </a:cubicBezTo>
                <a:cubicBezTo>
                  <a:pt x="1643" y="190"/>
                  <a:pt x="1319" y="178"/>
                  <a:pt x="960" y="180"/>
                </a:cubicBezTo>
                <a:cubicBezTo>
                  <a:pt x="601" y="182"/>
                  <a:pt x="238" y="198"/>
                  <a:pt x="76" y="198"/>
                </a:cubicBezTo>
                <a:cubicBezTo>
                  <a:pt x="28" y="198"/>
                  <a:pt x="1" y="153"/>
                  <a:pt x="1" y="153"/>
                </a:cubicBezTo>
                <a:cubicBezTo>
                  <a:pt x="1" y="153"/>
                  <a:pt x="0" y="83"/>
                  <a:pt x="1" y="0"/>
                </a:cubicBezTo>
                <a:lnTo>
                  <a:pt x="5553" y="0"/>
                </a:lnTo>
                <a:close/>
              </a:path>
            </a:pathLst>
          </a:custGeom>
          <a:solidFill>
            <a:schemeClr val="hlink">
              <a:alpha val="7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8" name="任意多边形 9"/>
          <p:cNvSpPr/>
          <p:nvPr/>
        </p:nvSpPr>
        <p:spPr>
          <a:xfrm>
            <a:off x="-1587" y="393700"/>
            <a:ext cx="242887" cy="646906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153" h="4067">
                <a:moveTo>
                  <a:pt x="0" y="4061"/>
                </a:moveTo>
                <a:lnTo>
                  <a:pt x="145" y="4064"/>
                </a:lnTo>
                <a:cubicBezTo>
                  <a:pt x="141" y="4067"/>
                  <a:pt x="145" y="3766"/>
                  <a:pt x="149" y="3364"/>
                </a:cubicBezTo>
                <a:cubicBezTo>
                  <a:pt x="153" y="2962"/>
                  <a:pt x="143" y="2090"/>
                  <a:pt x="137" y="1651"/>
                </a:cubicBezTo>
                <a:cubicBezTo>
                  <a:pt x="131" y="1212"/>
                  <a:pt x="138" y="971"/>
                  <a:pt x="139" y="710"/>
                </a:cubicBezTo>
                <a:cubicBezTo>
                  <a:pt x="141" y="448"/>
                  <a:pt x="136" y="184"/>
                  <a:pt x="136" y="65"/>
                </a:cubicBezTo>
                <a:cubicBezTo>
                  <a:pt x="136" y="30"/>
                  <a:pt x="102" y="18"/>
                  <a:pt x="102" y="18"/>
                </a:cubicBezTo>
                <a:cubicBezTo>
                  <a:pt x="41" y="0"/>
                  <a:pt x="1" y="7"/>
                  <a:pt x="1" y="7"/>
                </a:cubicBezTo>
                <a:lnTo>
                  <a:pt x="0" y="4061"/>
                </a:lnTo>
                <a:close/>
              </a:path>
            </a:pathLst>
          </a:custGeom>
          <a:solidFill>
            <a:schemeClr val="folHlink">
              <a:alpha val="7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9" name="任意多边形 10"/>
          <p:cNvSpPr/>
          <p:nvPr/>
        </p:nvSpPr>
        <p:spPr>
          <a:xfrm>
            <a:off x="-3175" y="0"/>
            <a:ext cx="247650" cy="3270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</a:cxnLst>
            <a:pathLst>
              <a:path w="156" h="206">
                <a:moveTo>
                  <a:pt x="2" y="0"/>
                </a:moveTo>
                <a:lnTo>
                  <a:pt x="150" y="0"/>
                </a:lnTo>
                <a:cubicBezTo>
                  <a:pt x="156" y="71"/>
                  <a:pt x="144" y="149"/>
                  <a:pt x="144" y="149"/>
                </a:cubicBezTo>
                <a:cubicBezTo>
                  <a:pt x="133" y="181"/>
                  <a:pt x="111" y="189"/>
                  <a:pt x="87" y="197"/>
                </a:cubicBezTo>
                <a:cubicBezTo>
                  <a:pt x="44" y="206"/>
                  <a:pt x="0" y="197"/>
                  <a:pt x="0" y="197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0" name="矩形 2"/>
          <p:cNvSpPr>
            <a:spLocks noGrp="1"/>
          </p:cNvSpPr>
          <p:nvPr>
            <p:ph type="title"/>
          </p:nvPr>
        </p:nvSpPr>
        <p:spPr>
          <a:xfrm>
            <a:off x="428625" y="284163"/>
            <a:ext cx="6734175" cy="9445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31" name="矩形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2" name="矩形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矩形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tags" Target="../tags/tag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1" name="矩形 3"/>
          <p:cNvSpPr>
            <a:spLocks noGrp="1" noChangeArrowheads="1"/>
          </p:cNvSpPr>
          <p:nvPr>
            <p:ph type="subTitle" idx="1"/>
          </p:nvPr>
        </p:nvSpPr>
        <p:spPr>
          <a:xfrm>
            <a:off x="3132138" y="5516563"/>
            <a:ext cx="4679950" cy="3603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方正黑体简体" pitchFamily="65" charset="-122"/>
                <a:ea typeface="方正黑体简体" pitchFamily="65" charset="-122"/>
                <a:cs typeface="+mn-cs"/>
              </a:rPr>
              <a:t>《</a:t>
            </a:r>
            <a:r>
              <a:rPr kumimoji="0" lang="zh-CN" alt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方正黑体简体" pitchFamily="65" charset="-122"/>
                <a:ea typeface="方正黑体简体" pitchFamily="65" charset="-122"/>
                <a:cs typeface="+mn-cs"/>
              </a:rPr>
              <a:t>现代物流基础（第</a:t>
            </a:r>
            <a:r>
              <a:rPr kumimoji="0" lang="en-US" altLang="zh-CN" sz="2000" b="1" i="1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方正黑体简体" pitchFamily="65" charset="-122"/>
                <a:ea typeface="方正黑体简体" pitchFamily="65" charset="-122"/>
                <a:cs typeface="+mn-cs"/>
              </a:rPr>
              <a:t>3</a:t>
            </a:r>
            <a:r>
              <a:rPr kumimoji="0" lang="zh-CN" alt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方正黑体简体" pitchFamily="65" charset="-122"/>
                <a:ea typeface="方正黑体简体" pitchFamily="65" charset="-122"/>
                <a:cs typeface="+mn-cs"/>
              </a:rPr>
              <a:t>版）</a:t>
            </a:r>
            <a:r>
              <a:rPr kumimoji="0" lang="en-US" altLang="zh-CN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方正黑体简体" pitchFamily="65" charset="-122"/>
                <a:ea typeface="方正黑体简体" pitchFamily="65" charset="-122"/>
                <a:cs typeface="+mn-cs"/>
              </a:rPr>
              <a:t>》</a:t>
            </a:r>
            <a:r>
              <a:rPr kumimoji="0" lang="zh-CN" alt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方正黑体简体" pitchFamily="65" charset="-122"/>
                <a:ea typeface="方正黑体简体" pitchFamily="65" charset="-122"/>
                <a:cs typeface="+mn-cs"/>
              </a:rPr>
              <a:t>配套幻灯片</a:t>
            </a:r>
            <a:endParaRPr kumimoji="0" lang="en-US" altLang="zh-CN" sz="2000" b="1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方正黑体简体" pitchFamily="65" charset="-122"/>
              <a:ea typeface="方正黑体简体" pitchFamily="65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88913"/>
            <a:ext cx="2747962" cy="1811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138" y="188913"/>
            <a:ext cx="2776537" cy="1836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850" y="188913"/>
            <a:ext cx="2727325" cy="180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388" y="2276475"/>
            <a:ext cx="2722562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2138" y="2276475"/>
            <a:ext cx="2747962" cy="181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325" y="2276475"/>
            <a:ext cx="2771775" cy="1833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488" y="4365625"/>
            <a:ext cx="2698750" cy="1784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Line 50"/>
          <p:cNvSpPr>
            <a:spLocks noChangeShapeType="1"/>
          </p:cNvSpPr>
          <p:nvPr/>
        </p:nvSpPr>
        <p:spPr bwMode="auto">
          <a:xfrm>
            <a:off x="-36512" y="4221163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Line 49"/>
          <p:cNvSpPr>
            <a:spLocks noChangeShapeType="1"/>
          </p:cNvSpPr>
          <p:nvPr/>
        </p:nvSpPr>
        <p:spPr bwMode="auto">
          <a:xfrm>
            <a:off x="3027363" y="0"/>
            <a:ext cx="0" cy="66421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oli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Line 50"/>
          <p:cNvSpPr>
            <a:spLocks noChangeShapeType="1"/>
          </p:cNvSpPr>
          <p:nvPr/>
        </p:nvSpPr>
        <p:spPr bwMode="auto">
          <a:xfrm>
            <a:off x="34925" y="213360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Line 49"/>
          <p:cNvSpPr>
            <a:spLocks noChangeShapeType="1"/>
          </p:cNvSpPr>
          <p:nvPr/>
        </p:nvSpPr>
        <p:spPr bwMode="auto">
          <a:xfrm>
            <a:off x="6011863" y="44450"/>
            <a:ext cx="0" cy="417671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oli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812088" y="5445125"/>
            <a:ext cx="1052512" cy="1200150"/>
            <a:chOff x="7812360" y="5445224"/>
            <a:chExt cx="1052736" cy="1200329"/>
          </a:xfrm>
        </p:grpSpPr>
        <p:sp>
          <p:nvSpPr>
            <p:cNvPr id="3088" name="椭圆​​ 1"/>
            <p:cNvSpPr/>
            <p:nvPr/>
          </p:nvSpPr>
          <p:spPr>
            <a:xfrm>
              <a:off x="7812360" y="5517232"/>
              <a:ext cx="1052736" cy="1052736"/>
            </a:xfrm>
            <a:prstGeom prst="ellipse">
              <a:avLst/>
            </a:prstGeom>
            <a:solidFill>
              <a:srgbClr val="FFC000"/>
            </a:solidFill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 dirty="0">
                <a:ea typeface="宋体" panose="02010600030101010101" pitchFamily="2" charset="-122"/>
              </a:endParaRPr>
            </a:p>
          </p:txBody>
        </p:sp>
        <p:sp>
          <p:nvSpPr>
            <p:cNvPr id="3089" name="TextBox 2"/>
            <p:cNvSpPr txBox="1"/>
            <p:nvPr/>
          </p:nvSpPr>
          <p:spPr>
            <a:xfrm>
              <a:off x="7978688" y="5445224"/>
              <a:ext cx="720080" cy="1200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7200" dirty="0">
                  <a:ea typeface="宋体" panose="02010600030101010101" pitchFamily="2" charset="-122"/>
                </a:rPr>
                <a:t>9</a:t>
              </a:r>
              <a:endParaRPr lang="zh-CN" altLang="en-US" sz="7200" dirty="0">
                <a:ea typeface="宋体" panose="02010600030101010101" pitchFamily="2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276600" y="4365625"/>
            <a:ext cx="5421313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现代</a:t>
            </a:r>
            <a:r>
              <a:rPr kumimoji="0" lang="zh-CN" altLang="en-US" sz="4800" b="1" kern="1200" cap="none" spc="0" normalizeH="0" baseline="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物流基础</a:t>
            </a:r>
            <a:endParaRPr kumimoji="0" lang="en-US" sz="4800" b="1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z="1400" dirty="0">
                <a:ea typeface="宋体" panose="02010600030101010101" pitchFamily="2" charset="-122"/>
              </a:rPr>
            </a:fld>
            <a:endParaRPr lang="en-US" altLang="zh-CN" sz="1400" dirty="0">
              <a:ea typeface="宋体" panose="02010600030101010101" pitchFamily="2" charset="-122"/>
            </a:endParaRPr>
          </a:p>
        </p:txBody>
      </p:sp>
      <p:sp>
        <p:nvSpPr>
          <p:cNvPr id="8195" name="矩形 2"/>
          <p:cNvSpPr>
            <a:spLocks noGrp="1"/>
          </p:cNvSpPr>
          <p:nvPr>
            <p:ph type="title"/>
          </p:nvPr>
        </p:nvSpPr>
        <p:spPr>
          <a:xfrm>
            <a:off x="395288" y="333375"/>
            <a:ext cx="6734175" cy="944563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一、流通加工概述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196" name="矩形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dirty="0">
                <a:ea typeface="宋体" panose="02010600030101010101" pitchFamily="2" charset="-122"/>
              </a:rPr>
              <a:t>1.3  </a:t>
            </a:r>
            <a:r>
              <a:rPr lang="zh-CN" altLang="en-US" dirty="0">
                <a:ea typeface="宋体" panose="02010600030101010101" pitchFamily="2" charset="-122"/>
              </a:rPr>
              <a:t>流通加工的地位与作用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dirty="0">
                <a:solidFill>
                  <a:srgbClr val="FF0000"/>
                </a:solidFill>
                <a:ea typeface="宋体" panose="02010600030101010101" pitchFamily="2" charset="-122"/>
              </a:rPr>
              <a:t>1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．流通加工在物流中的地位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① 流通加工有效地完善了流通。 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② 流通加工是物流中的重要利润源。 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③ 流通加工在国民经济中也是重要的加工形式。 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484823" y="1747996"/>
            <a:ext cx="8031004" cy="346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>
            <a:spAutoFit/>
          </a:bodyPr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具体来说，流通加工在现代物流中的作用有以下几点。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1．提高原材料利用率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利用流通加工环节进行集中下料，是将生产厂商直接运来的简单规格产品，按使用部门的要求进行下料。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2．进行初级加工，方便用户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原材料用量小或临时需要的使用单位，缺乏进行高效率初级加工的能力，依靠流通加工可使使用单位省去进行初级加工的投资、设备及人力，方便了用户。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3．提高加工效率及设备利用率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由于建立集中加工点，可以采用效率高、技术先进、加工量大的专门机具和设备，降低了加工费用及原材料成本。</a:t>
            </a:r>
            <a:endParaRPr lang="zh-CN"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19" name="矩形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一、流通加工概述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940" y="1268730"/>
            <a:ext cx="32054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eaLnBrk="1" hangingPunct="1"/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．流通加工的作用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477679" y="1854994"/>
            <a:ext cx="8031004" cy="276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>
            <a:spAutoFit/>
          </a:bodyPr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4．充分发挥各种输送手段的最高效率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由于流通加工环节一般设置在消费地，因而，它将实物的流通分成两个阶段。从生产厂到流通加工这第一阶段输送距离长，可进行定点、直达、大批量的远距离输送；从流通加工到消费环节这第二阶段距离短，可输送经过流通加工后的多规格、小批量、多用户的产品。这样可以充分发挥各种输送手段的最高效率，加快输送速度，节省运力运费。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 5．改变功能，提高收益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在流通过程中进行一些改变产品某些功能的简单加工，其目的在于提高产品销售的经济效益。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19" name="矩形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一、流通加工概述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940" y="1268730"/>
            <a:ext cx="32054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eaLnBrk="1" hangingPunct="1"/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．流通加工的作用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318135" y="1603375"/>
          <a:ext cx="8705215" cy="51949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20670"/>
                <a:gridCol w="5884545"/>
              </a:tblGrid>
              <a:tr h="352425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类型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说明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365760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为弥补生产领域加工不足的深加工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实际是生产的延续，对弥补生产领域加工不足有重要意义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325120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为满足需求多样化进行的服务性加工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是为了满足需求多样化和个性化的特点进行的加工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356870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为保护产品所进行的加工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主要采取稳固、改装、冷冻、涂油等方式对产品进行保护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357505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为提高物流效率，方便物流的加工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改变“物”的物理状态，但并不发生化学变化，并且最终仍能恢复原物理状态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535305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为促进销售的流通加工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可能不改变“物”的本体，只进行简单改装的加工，也有许多是组装、分块等深加工，从而起到促进销售的作用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633095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为提高加工效率的流通加工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以集中加工形式，解决了单个企业加工效率不高的弊病。以一家流通加工企业代替了若干生产企业初级加工工序，促使生产水平有一个发展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595630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为提高原材料利用率的流通加工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利用其综合性、用户多的特点，可以实行合理规划、合理套裁、集中下料的办法，能有效提高原材料利用率、减少损失浪费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622935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衔接不同运输方式，使物流合理化的流通加工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在干线运输及支线运输的结点，设置流通加工环节，可以有效解决大批量、少品种干线运输与小批量、多品种支线运输之间的衔接问题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536575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以提高经济效益，追求企业利润为目的的流通加工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是经营的一环，在满足生产和消费要求基础上取得利润，同时在市场和利润引导下使流通加工在各种领域中能有效地发展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513715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生产</a:t>
                      </a:r>
                      <a:r>
                        <a:rPr lang="en-US" altLang="zh-CN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——</a:t>
                      </a: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流通一体化的流通加工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1275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可以促成产品结构及产业结构的调整，充分发挥企业集团的经济技术优势，是目前流通加工领域的新形式</a:t>
                      </a:r>
                      <a:endParaRPr lang="zh-CN" altLang="en-US" sz="1275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3370421" y="1396841"/>
            <a:ext cx="3133249" cy="114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sz="1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表 2-17 流通加工的类型</a:t>
            </a:r>
            <a:endParaRPr sz="1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43" name="矩形 2"/>
          <p:cNvSpPr>
            <a:spLocks noGrp="1"/>
          </p:cNvSpPr>
          <p:nvPr>
            <p:ph type="title"/>
          </p:nvPr>
        </p:nvSpPr>
        <p:spPr>
          <a:xfrm>
            <a:off x="467360" y="260668"/>
            <a:ext cx="6734175" cy="944562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一、流通加工概述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9795" y="1125220"/>
            <a:ext cx="3561080" cy="4781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1.4  </a:t>
            </a:r>
            <a:r>
              <a:rPr lang="zh-CN" altLang="en-US" sz="2800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流通加工的类型</a:t>
            </a:r>
            <a:endParaRPr lang="zh-CN" altLang="en-US" sz="28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38c7d918c97fbb1276c641b3d773f2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548640"/>
            <a:ext cx="4633595" cy="3081655"/>
          </a:xfrm>
          <a:prstGeom prst="rect">
            <a:avLst/>
          </a:prstGeom>
        </p:spPr>
      </p:pic>
      <p:pic>
        <p:nvPicPr>
          <p:cNvPr id="5" name="图片 4" descr="229aab59f9853a1af68104069509f4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55" y="3717290"/>
            <a:ext cx="4781550" cy="27051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dc7330d37a89ebf7598a27427df55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548640"/>
            <a:ext cx="4642485" cy="3482340"/>
          </a:xfrm>
          <a:prstGeom prst="rect">
            <a:avLst/>
          </a:prstGeom>
        </p:spPr>
      </p:pic>
      <p:pic>
        <p:nvPicPr>
          <p:cNvPr id="3" name="图片 2" descr="dc43a9916df47b589c47b60040829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765" y="4081145"/>
            <a:ext cx="4859020" cy="27768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d55704374fb30b89d668bfb8b082f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548640"/>
            <a:ext cx="4591050" cy="2905125"/>
          </a:xfrm>
          <a:prstGeom prst="rect">
            <a:avLst/>
          </a:prstGeom>
        </p:spPr>
      </p:pic>
      <p:pic>
        <p:nvPicPr>
          <p:cNvPr id="3" name="图片 2" descr="7a030c9bc50979c4523a5cd00db2aa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573145"/>
            <a:ext cx="4286250" cy="32099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11"/>
          <p:cNvSpPr/>
          <p:nvPr/>
        </p:nvSpPr>
        <p:spPr>
          <a:xfrm>
            <a:off x="0" y="1208246"/>
            <a:ext cx="1475423" cy="434340"/>
          </a:xfrm>
          <a:prstGeom prst="roundRect">
            <a:avLst>
              <a:gd name="adj" fmla="val 0"/>
            </a:avLst>
          </a:prstGeom>
          <a:solidFill>
            <a:srgbClr val="1B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5" name="矩形 4"/>
          <p:cNvSpPr/>
          <p:nvPr/>
        </p:nvSpPr>
        <p:spPr>
          <a:xfrm>
            <a:off x="266224" y="1231106"/>
            <a:ext cx="1036320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小提示</a:t>
            </a:r>
            <a:endParaRPr lang="zh-CN" altLang="en-US" sz="21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: 圆角 11"/>
          <p:cNvSpPr/>
          <p:nvPr/>
        </p:nvSpPr>
        <p:spPr>
          <a:xfrm>
            <a:off x="1" y="936058"/>
            <a:ext cx="1385888" cy="269132"/>
          </a:xfrm>
          <a:prstGeom prst="roundRect">
            <a:avLst>
              <a:gd name="adj" fmla="val 0"/>
            </a:avLst>
          </a:prstGeom>
          <a:solidFill>
            <a:srgbClr val="E741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773906" y="2065020"/>
            <a:ext cx="7589463" cy="2848025"/>
            <a:chOff x="1625" y="2221"/>
            <a:chExt cx="15935" cy="5980"/>
          </a:xfrm>
        </p:grpSpPr>
        <p:sp>
          <p:nvSpPr>
            <p:cNvPr id="15" name="文本框 14"/>
            <p:cNvSpPr txBox="1"/>
            <p:nvPr/>
          </p:nvSpPr>
          <p:spPr>
            <a:xfrm>
              <a:off x="6719" y="3952"/>
              <a:ext cx="10645" cy="3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indent="0" algn="l" fontAlgn="auto">
                <a:lnSpc>
                  <a:spcPct val="150000"/>
                </a:lnSpc>
              </a:pPr>
              <a:r>
                <a:rPr lang="zh-CN" altLang="en-US" sz="180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</a:rPr>
                <a:t>不同类型的流通加工有不同的加工目的和加工方式（包括加工对象、加工工艺、加工技术、加工程度等），所以也就有不同的加工流程。你是否可以举例说明流通加工的作业流程呢？</a:t>
              </a:r>
              <a:endParaRPr lang="zh-CN" altLang="en-US" sz="18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251" name="组合 30"/>
            <p:cNvGrpSpPr/>
            <p:nvPr/>
          </p:nvGrpSpPr>
          <p:grpSpPr>
            <a:xfrm rot="0">
              <a:off x="4389" y="2809"/>
              <a:ext cx="2135" cy="2134"/>
              <a:chOff x="-229478" y="-296034"/>
              <a:chExt cx="850585" cy="850244"/>
            </a:xfrm>
          </p:grpSpPr>
          <p:sp>
            <p:nvSpPr>
              <p:cNvPr id="10252" name="椭圆 31"/>
              <p:cNvSpPr/>
              <p:nvPr/>
            </p:nvSpPr>
            <p:spPr>
              <a:xfrm>
                <a:off x="-229478" y="-296034"/>
                <a:ext cx="850585" cy="850244"/>
              </a:xfrm>
              <a:prstGeom prst="ellipse">
                <a:avLst/>
              </a:prstGeom>
              <a:solidFill>
                <a:srgbClr val="B82B14"/>
              </a:solidFill>
              <a:ln w="9525">
                <a:noFill/>
              </a:ln>
            </p:spPr>
            <p:txBody>
              <a:bodyPr anchor="ctr"/>
              <a:p>
                <a:pPr lvl="0" algn="ctr" eaLnBrk="1" hangingPunct="1"/>
                <a:endParaRPr lang="zh-CN" altLang="en-US" sz="100" dirty="0">
                  <a:solidFill>
                    <a:srgbClr val="FFFFFF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253" name="Freeform 13"/>
              <p:cNvSpPr>
                <a:spLocks noEditPoints="1"/>
              </p:cNvSpPr>
              <p:nvPr/>
            </p:nvSpPr>
            <p:spPr>
              <a:xfrm>
                <a:off x="17714" y="-189253"/>
                <a:ext cx="334143" cy="615467"/>
              </a:xfrm>
              <a:custGeom>
                <a:avLst/>
                <a:gdLst/>
                <a:ahLst/>
                <a:cxnLst>
                  <a:cxn ang="0">
                    <a:pos x="3567" y="115855"/>
                  </a:cxn>
                  <a:cxn ang="0">
                    <a:pos x="24967" y="137243"/>
                  </a:cxn>
                  <a:cxn ang="0">
                    <a:pos x="30317" y="135461"/>
                  </a:cxn>
                  <a:cxn ang="0">
                    <a:pos x="212218" y="74860"/>
                  </a:cxn>
                  <a:cxn ang="0">
                    <a:pos x="212218" y="53471"/>
                  </a:cxn>
                  <a:cxn ang="0">
                    <a:pos x="187251" y="40995"/>
                  </a:cxn>
                  <a:cxn ang="0">
                    <a:pos x="5350" y="101596"/>
                  </a:cxn>
                  <a:cxn ang="0">
                    <a:pos x="192601" y="49907"/>
                  </a:cxn>
                  <a:cxn ang="0">
                    <a:pos x="203301" y="62383"/>
                  </a:cxn>
                  <a:cxn ang="0">
                    <a:pos x="197951" y="74860"/>
                  </a:cxn>
                  <a:cxn ang="0">
                    <a:pos x="24967" y="126549"/>
                  </a:cxn>
                  <a:cxn ang="0">
                    <a:pos x="16050" y="119420"/>
                  </a:cxn>
                  <a:cxn ang="0">
                    <a:pos x="14267" y="105161"/>
                  </a:cxn>
                  <a:cxn ang="0">
                    <a:pos x="189034" y="49907"/>
                  </a:cxn>
                  <a:cxn ang="0">
                    <a:pos x="24967" y="76642"/>
                  </a:cxn>
                  <a:cxn ang="0">
                    <a:pos x="117701" y="49907"/>
                  </a:cxn>
                  <a:cxn ang="0">
                    <a:pos x="130184" y="17824"/>
                  </a:cxn>
                  <a:cxn ang="0">
                    <a:pos x="16050" y="30300"/>
                  </a:cxn>
                  <a:cxn ang="0">
                    <a:pos x="5350" y="62383"/>
                  </a:cxn>
                  <a:cxn ang="0">
                    <a:pos x="108784" y="14259"/>
                  </a:cxn>
                  <a:cxn ang="0">
                    <a:pos x="119484" y="21389"/>
                  </a:cxn>
                  <a:cxn ang="0">
                    <a:pos x="115917" y="39212"/>
                  </a:cxn>
                  <a:cxn ang="0">
                    <a:pos x="24967" y="65948"/>
                  </a:cxn>
                  <a:cxn ang="0">
                    <a:pos x="14267" y="53471"/>
                  </a:cxn>
                  <a:cxn ang="0">
                    <a:pos x="214001" y="180021"/>
                  </a:cxn>
                  <a:cxn ang="0">
                    <a:pos x="187251" y="160414"/>
                  </a:cxn>
                  <a:cxn ang="0">
                    <a:pos x="128401" y="196062"/>
                  </a:cxn>
                  <a:cxn ang="0">
                    <a:pos x="98084" y="245969"/>
                  </a:cxn>
                  <a:cxn ang="0">
                    <a:pos x="94517" y="176456"/>
                  </a:cxn>
                  <a:cxn ang="0">
                    <a:pos x="212218" y="135461"/>
                  </a:cxn>
                  <a:cxn ang="0">
                    <a:pos x="212218" y="114072"/>
                  </a:cxn>
                  <a:cxn ang="0">
                    <a:pos x="16050" y="151502"/>
                  </a:cxn>
                  <a:cxn ang="0">
                    <a:pos x="1783" y="172891"/>
                  </a:cxn>
                  <a:cxn ang="0">
                    <a:pos x="5350" y="181803"/>
                  </a:cxn>
                  <a:cxn ang="0">
                    <a:pos x="19617" y="196062"/>
                  </a:cxn>
                  <a:cxn ang="0">
                    <a:pos x="49934" y="215668"/>
                  </a:cxn>
                  <a:cxn ang="0">
                    <a:pos x="30317" y="245969"/>
                  </a:cxn>
                  <a:cxn ang="0">
                    <a:pos x="71334" y="372518"/>
                  </a:cxn>
                  <a:cxn ang="0">
                    <a:pos x="94517" y="401036"/>
                  </a:cxn>
                  <a:cxn ang="0">
                    <a:pos x="155151" y="381430"/>
                  </a:cxn>
                  <a:cxn ang="0">
                    <a:pos x="196168" y="333305"/>
                  </a:cxn>
                  <a:cxn ang="0">
                    <a:pos x="176551" y="245969"/>
                  </a:cxn>
                  <a:cxn ang="0">
                    <a:pos x="185468" y="208539"/>
                  </a:cxn>
                  <a:cxn ang="0">
                    <a:pos x="214001" y="180021"/>
                  </a:cxn>
                  <a:cxn ang="0">
                    <a:pos x="83817" y="180021"/>
                  </a:cxn>
                  <a:cxn ang="0">
                    <a:pos x="87384" y="245969"/>
                  </a:cxn>
                  <a:cxn ang="0">
                    <a:pos x="62417" y="215668"/>
                  </a:cxn>
                  <a:cxn ang="0">
                    <a:pos x="42800" y="192497"/>
                  </a:cxn>
                  <a:cxn ang="0">
                    <a:pos x="21400" y="185368"/>
                  </a:cxn>
                  <a:cxn ang="0">
                    <a:pos x="14267" y="172891"/>
                  </a:cxn>
                  <a:cxn ang="0">
                    <a:pos x="14267" y="165762"/>
                  </a:cxn>
                  <a:cxn ang="0">
                    <a:pos x="21400" y="160414"/>
                  </a:cxn>
                  <a:cxn ang="0">
                    <a:pos x="42800" y="153285"/>
                  </a:cxn>
                  <a:cxn ang="0">
                    <a:pos x="192601" y="110508"/>
                  </a:cxn>
                  <a:cxn ang="0">
                    <a:pos x="203301" y="122984"/>
                  </a:cxn>
                  <a:cxn ang="0">
                    <a:pos x="197951" y="135461"/>
                  </a:cxn>
                  <a:cxn ang="0">
                    <a:pos x="76684" y="174673"/>
                  </a:cxn>
                  <a:cxn ang="0">
                    <a:pos x="183684" y="197844"/>
                  </a:cxn>
                  <a:cxn ang="0">
                    <a:pos x="164068" y="245969"/>
                  </a:cxn>
                  <a:cxn ang="0">
                    <a:pos x="139101" y="196062"/>
                  </a:cxn>
                  <a:cxn ang="0">
                    <a:pos x="189034" y="171109"/>
                  </a:cxn>
                  <a:cxn ang="0">
                    <a:pos x="203301" y="183585"/>
                  </a:cxn>
                </a:cxnLst>
                <a:pathLst>
                  <a:path w="122" h="225">
                    <a:moveTo>
                      <a:pt x="3" y="57"/>
                    </a:moveTo>
                    <a:cubicBezTo>
                      <a:pt x="1" y="59"/>
                      <a:pt x="1" y="62"/>
                      <a:pt x="2" y="65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4" y="74"/>
                      <a:pt x="9" y="77"/>
                      <a:pt x="14" y="77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5" y="77"/>
                      <a:pt x="16" y="77"/>
                      <a:pt x="17" y="76"/>
                    </a:cubicBezTo>
                    <a:cubicBezTo>
                      <a:pt x="112" y="48"/>
                      <a:pt x="112" y="48"/>
                      <a:pt x="112" y="48"/>
                    </a:cubicBezTo>
                    <a:cubicBezTo>
                      <a:pt x="115" y="47"/>
                      <a:pt x="118" y="45"/>
                      <a:pt x="119" y="42"/>
                    </a:cubicBezTo>
                    <a:cubicBezTo>
                      <a:pt x="120" y="40"/>
                      <a:pt x="121" y="37"/>
                      <a:pt x="120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17" y="25"/>
                      <a:pt x="113" y="22"/>
                      <a:pt x="108" y="22"/>
                    </a:cubicBezTo>
                    <a:cubicBezTo>
                      <a:pt x="107" y="22"/>
                      <a:pt x="106" y="22"/>
                      <a:pt x="105" y="23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52"/>
                      <a:pt x="4" y="54"/>
                      <a:pt x="3" y="57"/>
                    </a:cubicBezTo>
                    <a:close/>
                    <a:moveTo>
                      <a:pt x="106" y="28"/>
                    </a:moveTo>
                    <a:cubicBezTo>
                      <a:pt x="107" y="28"/>
                      <a:pt x="107" y="28"/>
                      <a:pt x="108" y="28"/>
                    </a:cubicBezTo>
                    <a:cubicBezTo>
                      <a:pt x="110" y="28"/>
                      <a:pt x="112" y="30"/>
                      <a:pt x="113" y="32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5" y="37"/>
                      <a:pt x="114" y="38"/>
                      <a:pt x="114" y="40"/>
                    </a:cubicBezTo>
                    <a:cubicBezTo>
                      <a:pt x="113" y="41"/>
                      <a:pt x="112" y="42"/>
                      <a:pt x="111" y="42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5" y="71"/>
                      <a:pt x="14" y="71"/>
                      <a:pt x="14" y="71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1" y="71"/>
                      <a:pt x="9" y="69"/>
                      <a:pt x="9" y="67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7" y="62"/>
                      <a:pt x="7" y="61"/>
                      <a:pt x="8" y="59"/>
                    </a:cubicBezTo>
                    <a:cubicBezTo>
                      <a:pt x="9" y="58"/>
                      <a:pt x="10" y="57"/>
                      <a:pt x="11" y="57"/>
                    </a:cubicBezTo>
                    <a:lnTo>
                      <a:pt x="106" y="28"/>
                    </a:lnTo>
                    <a:close/>
                    <a:moveTo>
                      <a:pt x="3" y="35"/>
                    </a:moveTo>
                    <a:cubicBezTo>
                      <a:pt x="4" y="40"/>
                      <a:pt x="9" y="43"/>
                      <a:pt x="14" y="43"/>
                    </a:cubicBezTo>
                    <a:cubicBezTo>
                      <a:pt x="15" y="43"/>
                      <a:pt x="16" y="43"/>
                      <a:pt x="17" y="43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72" y="26"/>
                      <a:pt x="76" y="19"/>
                      <a:pt x="74" y="13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1" y="4"/>
                      <a:pt x="65" y="0"/>
                      <a:pt x="59" y="2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9"/>
                      <a:pt x="0" y="25"/>
                      <a:pt x="2" y="31"/>
                    </a:cubicBezTo>
                    <a:lnTo>
                      <a:pt x="3" y="35"/>
                    </a:lnTo>
                    <a:close/>
                    <a:moveTo>
                      <a:pt x="11" y="23"/>
                    </a:moveTo>
                    <a:cubicBezTo>
                      <a:pt x="61" y="8"/>
                      <a:pt x="61" y="8"/>
                      <a:pt x="61" y="8"/>
                    </a:cubicBezTo>
                    <a:cubicBezTo>
                      <a:pt x="61" y="8"/>
                      <a:pt x="62" y="8"/>
                      <a:pt x="62" y="8"/>
                    </a:cubicBezTo>
                    <a:cubicBezTo>
                      <a:pt x="64" y="8"/>
                      <a:pt x="67" y="9"/>
                      <a:pt x="67" y="12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69" y="18"/>
                      <a:pt x="68" y="21"/>
                      <a:pt x="65" y="22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4" y="37"/>
                      <a:pt x="14" y="37"/>
                    </a:cubicBezTo>
                    <a:cubicBezTo>
                      <a:pt x="11" y="37"/>
                      <a:pt x="9" y="36"/>
                      <a:pt x="9" y="33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7" y="27"/>
                      <a:pt x="8" y="24"/>
                      <a:pt x="11" y="23"/>
                    </a:cubicBezTo>
                    <a:close/>
                    <a:moveTo>
                      <a:pt x="120" y="101"/>
                    </a:moveTo>
                    <a:cubicBezTo>
                      <a:pt x="119" y="97"/>
                      <a:pt x="119" y="97"/>
                      <a:pt x="119" y="97"/>
                    </a:cubicBezTo>
                    <a:cubicBezTo>
                      <a:pt x="117" y="92"/>
                      <a:pt x="110" y="88"/>
                      <a:pt x="105" y="90"/>
                    </a:cubicBezTo>
                    <a:cubicBezTo>
                      <a:pt x="82" y="96"/>
                      <a:pt x="82" y="96"/>
                      <a:pt x="82" y="96"/>
                    </a:cubicBezTo>
                    <a:cubicBezTo>
                      <a:pt x="76" y="98"/>
                      <a:pt x="72" y="104"/>
                      <a:pt x="72" y="110"/>
                    </a:cubicBezTo>
                    <a:cubicBezTo>
                      <a:pt x="72" y="138"/>
                      <a:pt x="72" y="138"/>
                      <a:pt x="72" y="138"/>
                    </a:cubicBezTo>
                    <a:cubicBezTo>
                      <a:pt x="55" y="138"/>
                      <a:pt x="55" y="138"/>
                      <a:pt x="55" y="138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4"/>
                      <a:pt x="54" y="101"/>
                      <a:pt x="53" y="99"/>
                    </a:cubicBezTo>
                    <a:cubicBezTo>
                      <a:pt x="112" y="82"/>
                      <a:pt x="112" y="82"/>
                      <a:pt x="112" y="82"/>
                    </a:cubicBezTo>
                    <a:cubicBezTo>
                      <a:pt x="115" y="81"/>
                      <a:pt x="118" y="79"/>
                      <a:pt x="119" y="76"/>
                    </a:cubicBezTo>
                    <a:cubicBezTo>
                      <a:pt x="120" y="73"/>
                      <a:pt x="121" y="70"/>
                      <a:pt x="120" y="67"/>
                    </a:cubicBezTo>
                    <a:cubicBezTo>
                      <a:pt x="119" y="64"/>
                      <a:pt x="119" y="64"/>
                      <a:pt x="119" y="64"/>
                    </a:cubicBezTo>
                    <a:cubicBezTo>
                      <a:pt x="117" y="58"/>
                      <a:pt x="110" y="54"/>
                      <a:pt x="105" y="56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6" y="86"/>
                      <a:pt x="4" y="88"/>
                      <a:pt x="3" y="90"/>
                    </a:cubicBezTo>
                    <a:cubicBezTo>
                      <a:pt x="1" y="92"/>
                      <a:pt x="1" y="95"/>
                      <a:pt x="1" y="97"/>
                    </a:cubicBezTo>
                    <a:cubicBezTo>
                      <a:pt x="2" y="98"/>
                      <a:pt x="2" y="98"/>
                      <a:pt x="2" y="99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4" y="106"/>
                      <a:pt x="7" y="109"/>
                      <a:pt x="10" y="110"/>
                    </a:cubicBezTo>
                    <a:cubicBezTo>
                      <a:pt x="11" y="110"/>
                      <a:pt x="11" y="110"/>
                      <a:pt x="11" y="110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6" y="114"/>
                      <a:pt x="28" y="118"/>
                      <a:pt x="28" y="121"/>
                    </a:cubicBezTo>
                    <a:cubicBezTo>
                      <a:pt x="28" y="138"/>
                      <a:pt x="28" y="138"/>
                      <a:pt x="28" y="138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7" y="187"/>
                      <a:pt x="17" y="187"/>
                      <a:pt x="17" y="187"/>
                    </a:cubicBezTo>
                    <a:cubicBezTo>
                      <a:pt x="17" y="199"/>
                      <a:pt x="28" y="208"/>
                      <a:pt x="40" y="209"/>
                    </a:cubicBezTo>
                    <a:cubicBezTo>
                      <a:pt x="40" y="214"/>
                      <a:pt x="40" y="214"/>
                      <a:pt x="40" y="214"/>
                    </a:cubicBezTo>
                    <a:cubicBezTo>
                      <a:pt x="40" y="220"/>
                      <a:pt x="46" y="225"/>
                      <a:pt x="53" y="225"/>
                    </a:cubicBezTo>
                    <a:cubicBezTo>
                      <a:pt x="74" y="225"/>
                      <a:pt x="74" y="225"/>
                      <a:pt x="74" y="225"/>
                    </a:cubicBezTo>
                    <a:cubicBezTo>
                      <a:pt x="81" y="225"/>
                      <a:pt x="87" y="220"/>
                      <a:pt x="87" y="214"/>
                    </a:cubicBezTo>
                    <a:cubicBezTo>
                      <a:pt x="87" y="209"/>
                      <a:pt x="87" y="209"/>
                      <a:pt x="87" y="209"/>
                    </a:cubicBezTo>
                    <a:cubicBezTo>
                      <a:pt x="99" y="208"/>
                      <a:pt x="110" y="199"/>
                      <a:pt x="110" y="187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99" y="138"/>
                      <a:pt x="99" y="138"/>
                      <a:pt x="99" y="138"/>
                    </a:cubicBezTo>
                    <a:cubicBezTo>
                      <a:pt x="99" y="125"/>
                      <a:pt x="99" y="125"/>
                      <a:pt x="99" y="125"/>
                    </a:cubicBezTo>
                    <a:cubicBezTo>
                      <a:pt x="99" y="122"/>
                      <a:pt x="101" y="118"/>
                      <a:pt x="104" y="117"/>
                    </a:cubicBezTo>
                    <a:cubicBezTo>
                      <a:pt x="112" y="115"/>
                      <a:pt x="112" y="115"/>
                      <a:pt x="112" y="115"/>
                    </a:cubicBezTo>
                    <a:cubicBezTo>
                      <a:pt x="118" y="113"/>
                      <a:pt x="122" y="107"/>
                      <a:pt x="120" y="101"/>
                    </a:cubicBezTo>
                    <a:close/>
                    <a:moveTo>
                      <a:pt x="43" y="98"/>
                    </a:moveTo>
                    <a:cubicBezTo>
                      <a:pt x="45" y="99"/>
                      <a:pt x="46" y="100"/>
                      <a:pt x="47" y="101"/>
                    </a:cubicBezTo>
                    <a:cubicBezTo>
                      <a:pt x="48" y="103"/>
                      <a:pt x="49" y="104"/>
                      <a:pt x="49" y="106"/>
                    </a:cubicBezTo>
                    <a:cubicBezTo>
                      <a:pt x="49" y="138"/>
                      <a:pt x="49" y="138"/>
                      <a:pt x="49" y="138"/>
                    </a:cubicBezTo>
                    <a:cubicBezTo>
                      <a:pt x="35" y="138"/>
                      <a:pt x="35" y="138"/>
                      <a:pt x="35" y="138"/>
                    </a:cubicBezTo>
                    <a:cubicBezTo>
                      <a:pt x="35" y="121"/>
                      <a:pt x="35" y="121"/>
                      <a:pt x="35" y="121"/>
                    </a:cubicBezTo>
                    <a:cubicBezTo>
                      <a:pt x="35" y="116"/>
                      <a:pt x="30" y="110"/>
                      <a:pt x="25" y="108"/>
                    </a:cubicBezTo>
                    <a:cubicBezTo>
                      <a:pt x="25" y="108"/>
                      <a:pt x="24" y="108"/>
                      <a:pt x="24" y="108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2" y="104"/>
                      <a:pt x="12" y="104"/>
                      <a:pt x="12" y="104"/>
                    </a:cubicBezTo>
                    <a:cubicBezTo>
                      <a:pt x="10" y="104"/>
                      <a:pt x="9" y="102"/>
                      <a:pt x="9" y="101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7" y="96"/>
                      <a:pt x="7" y="94"/>
                      <a:pt x="8" y="93"/>
                    </a:cubicBezTo>
                    <a:cubicBezTo>
                      <a:pt x="9" y="92"/>
                      <a:pt x="10" y="91"/>
                      <a:pt x="11" y="90"/>
                    </a:cubicBezTo>
                    <a:cubicBezTo>
                      <a:pt x="12" y="90"/>
                      <a:pt x="12" y="90"/>
                      <a:pt x="12" y="90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7" y="62"/>
                      <a:pt x="107" y="62"/>
                      <a:pt x="108" y="62"/>
                    </a:cubicBezTo>
                    <a:cubicBezTo>
                      <a:pt x="110" y="62"/>
                      <a:pt x="112" y="63"/>
                      <a:pt x="113" y="66"/>
                    </a:cubicBezTo>
                    <a:cubicBezTo>
                      <a:pt x="114" y="69"/>
                      <a:pt x="114" y="69"/>
                      <a:pt x="114" y="69"/>
                    </a:cubicBezTo>
                    <a:cubicBezTo>
                      <a:pt x="115" y="71"/>
                      <a:pt x="114" y="72"/>
                      <a:pt x="114" y="73"/>
                    </a:cubicBezTo>
                    <a:cubicBezTo>
                      <a:pt x="113" y="74"/>
                      <a:pt x="112" y="75"/>
                      <a:pt x="111" y="76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39" y="97"/>
                      <a:pt x="43" y="98"/>
                      <a:pt x="43" y="98"/>
                    </a:cubicBezTo>
                    <a:close/>
                    <a:moveTo>
                      <a:pt x="111" y="109"/>
                    </a:moveTo>
                    <a:cubicBezTo>
                      <a:pt x="103" y="111"/>
                      <a:pt x="103" y="111"/>
                      <a:pt x="103" y="111"/>
                    </a:cubicBezTo>
                    <a:cubicBezTo>
                      <a:pt x="97" y="113"/>
                      <a:pt x="92" y="119"/>
                      <a:pt x="92" y="125"/>
                    </a:cubicBezTo>
                    <a:cubicBezTo>
                      <a:pt x="92" y="138"/>
                      <a:pt x="92" y="138"/>
                      <a:pt x="92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78" y="107"/>
                      <a:pt x="81" y="103"/>
                      <a:pt x="84" y="102"/>
                    </a:cubicBezTo>
                    <a:cubicBezTo>
                      <a:pt x="106" y="96"/>
                      <a:pt x="106" y="96"/>
                      <a:pt x="106" y="96"/>
                    </a:cubicBezTo>
                    <a:cubicBezTo>
                      <a:pt x="109" y="95"/>
                      <a:pt x="112" y="96"/>
                      <a:pt x="113" y="99"/>
                    </a:cubicBezTo>
                    <a:cubicBezTo>
                      <a:pt x="114" y="103"/>
                      <a:pt x="114" y="103"/>
                      <a:pt x="114" y="103"/>
                    </a:cubicBezTo>
                    <a:cubicBezTo>
                      <a:pt x="115" y="106"/>
                      <a:pt x="113" y="109"/>
                      <a:pt x="111" y="109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</p:grpSp>
        <p:grpSp>
          <p:nvGrpSpPr>
            <p:cNvPr id="10254" name="组合 33"/>
            <p:cNvGrpSpPr/>
            <p:nvPr/>
          </p:nvGrpSpPr>
          <p:grpSpPr>
            <a:xfrm rot="0">
              <a:off x="1625" y="2221"/>
              <a:ext cx="2438" cy="5980"/>
              <a:chOff x="0" y="0"/>
              <a:chExt cx="1163638" cy="2852737"/>
            </a:xfrm>
          </p:grpSpPr>
          <p:sp>
            <p:nvSpPr>
              <p:cNvPr id="10255" name="Freeform 33"/>
              <p:cNvSpPr/>
              <p:nvPr/>
            </p:nvSpPr>
            <p:spPr>
              <a:xfrm>
                <a:off x="334963" y="252412"/>
                <a:ext cx="188913" cy="273050"/>
              </a:xfrm>
              <a:custGeom>
                <a:avLst/>
                <a:gdLst/>
                <a:ahLst/>
                <a:cxnLst>
                  <a:cxn ang="0">
                    <a:pos x="0" y="119280"/>
                  </a:cxn>
                  <a:cxn ang="0">
                    <a:pos x="7156" y="10060"/>
                  </a:cxn>
                  <a:cxn ang="0">
                    <a:pos x="128804" y="63233"/>
                  </a:cxn>
                  <a:cxn ang="0">
                    <a:pos x="177464" y="188261"/>
                  </a:cxn>
                  <a:cxn ang="0">
                    <a:pos x="88732" y="273050"/>
                  </a:cxn>
                  <a:cxn ang="0">
                    <a:pos x="0" y="119280"/>
                  </a:cxn>
                </a:cxnLst>
                <a:pathLst>
                  <a:path w="132" h="190">
                    <a:moveTo>
                      <a:pt x="0" y="83"/>
                    </a:moveTo>
                    <a:cubicBezTo>
                      <a:pt x="0" y="83"/>
                      <a:pt x="5" y="15"/>
                      <a:pt x="5" y="7"/>
                    </a:cubicBezTo>
                    <a:cubicBezTo>
                      <a:pt x="5" y="0"/>
                      <a:pt x="90" y="44"/>
                      <a:pt x="90" y="44"/>
                    </a:cubicBezTo>
                    <a:cubicBezTo>
                      <a:pt x="90" y="44"/>
                      <a:pt x="116" y="103"/>
                      <a:pt x="124" y="131"/>
                    </a:cubicBezTo>
                    <a:cubicBezTo>
                      <a:pt x="132" y="159"/>
                      <a:pt x="62" y="190"/>
                      <a:pt x="62" y="190"/>
                    </a:cubicBez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68C5E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56" name="Freeform 34"/>
              <p:cNvSpPr/>
              <p:nvPr/>
            </p:nvSpPr>
            <p:spPr>
              <a:xfrm>
                <a:off x="200025" y="2590800"/>
                <a:ext cx="282575" cy="261937"/>
              </a:xfrm>
              <a:custGeom>
                <a:avLst/>
                <a:gdLst/>
                <a:ahLst/>
                <a:cxnLst>
                  <a:cxn ang="0">
                    <a:pos x="38926" y="23027"/>
                  </a:cxn>
                  <a:cxn ang="0">
                    <a:pos x="23067" y="146800"/>
                  </a:cxn>
                  <a:cxn ang="0">
                    <a:pos x="15859" y="181341"/>
                  </a:cxn>
                  <a:cxn ang="0">
                    <a:pos x="54785" y="181341"/>
                  </a:cxn>
                  <a:cxn ang="0">
                    <a:pos x="185980" y="250423"/>
                  </a:cxn>
                  <a:cxn ang="0">
                    <a:pos x="282575" y="220200"/>
                  </a:cxn>
                  <a:cxn ang="0">
                    <a:pos x="232115" y="138165"/>
                  </a:cxn>
                  <a:cxn ang="0">
                    <a:pos x="174447" y="23027"/>
                  </a:cxn>
                  <a:cxn ang="0">
                    <a:pos x="38926" y="23027"/>
                  </a:cxn>
                </a:cxnLst>
                <a:pathLst>
                  <a:path w="196" h="182">
                    <a:moveTo>
                      <a:pt x="27" y="16"/>
                    </a:moveTo>
                    <a:cubicBezTo>
                      <a:pt x="27" y="16"/>
                      <a:pt x="0" y="81"/>
                      <a:pt x="16" y="102"/>
                    </a:cubicBezTo>
                    <a:lnTo>
                      <a:pt x="11" y="126"/>
                    </a:lnTo>
                    <a:lnTo>
                      <a:pt x="38" y="126"/>
                    </a:lnTo>
                    <a:cubicBezTo>
                      <a:pt x="38" y="126"/>
                      <a:pt x="46" y="182"/>
                      <a:pt x="129" y="174"/>
                    </a:cubicBezTo>
                    <a:lnTo>
                      <a:pt x="196" y="153"/>
                    </a:lnTo>
                    <a:cubicBezTo>
                      <a:pt x="196" y="153"/>
                      <a:pt x="166" y="103"/>
                      <a:pt x="161" y="96"/>
                    </a:cubicBezTo>
                    <a:cubicBezTo>
                      <a:pt x="156" y="89"/>
                      <a:pt x="124" y="33"/>
                      <a:pt x="121" y="16"/>
                    </a:cubicBezTo>
                    <a:cubicBezTo>
                      <a:pt x="118" y="0"/>
                      <a:pt x="27" y="16"/>
                      <a:pt x="27" y="16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57" name="Freeform 35"/>
              <p:cNvSpPr/>
              <p:nvPr/>
            </p:nvSpPr>
            <p:spPr>
              <a:xfrm>
                <a:off x="928688" y="730250"/>
                <a:ext cx="234950" cy="152400"/>
              </a:xfrm>
              <a:custGeom>
                <a:avLst/>
                <a:gdLst/>
                <a:ahLst/>
                <a:cxnLst>
                  <a:cxn ang="0">
                    <a:pos x="41801" y="145211"/>
                  </a:cxn>
                  <a:cxn ang="0">
                    <a:pos x="131168" y="145211"/>
                  </a:cxn>
                  <a:cxn ang="0">
                    <a:pos x="234950" y="87702"/>
                  </a:cxn>
                  <a:cxn ang="0">
                    <a:pos x="234950" y="57509"/>
                  </a:cxn>
                  <a:cxn ang="0">
                    <a:pos x="172969" y="57509"/>
                  </a:cxn>
                  <a:cxn ang="0">
                    <a:pos x="89367" y="69011"/>
                  </a:cxn>
                  <a:cxn ang="0">
                    <a:pos x="69188" y="50321"/>
                  </a:cxn>
                  <a:cxn ang="0">
                    <a:pos x="80719" y="10064"/>
                  </a:cxn>
                  <a:cxn ang="0">
                    <a:pos x="41801" y="60385"/>
                  </a:cxn>
                  <a:cxn ang="0">
                    <a:pos x="0" y="99204"/>
                  </a:cxn>
                  <a:cxn ang="0">
                    <a:pos x="41801" y="145211"/>
                  </a:cxn>
                </a:cxnLst>
                <a:pathLst>
                  <a:path w="163" h="106">
                    <a:moveTo>
                      <a:pt x="29" y="101"/>
                    </a:moveTo>
                    <a:cubicBezTo>
                      <a:pt x="29" y="101"/>
                      <a:pt x="80" y="106"/>
                      <a:pt x="91" y="101"/>
                    </a:cubicBezTo>
                    <a:cubicBezTo>
                      <a:pt x="102" y="96"/>
                      <a:pt x="163" y="61"/>
                      <a:pt x="163" y="61"/>
                    </a:cubicBezTo>
                    <a:lnTo>
                      <a:pt x="163" y="40"/>
                    </a:lnTo>
                    <a:cubicBezTo>
                      <a:pt x="163" y="40"/>
                      <a:pt x="131" y="29"/>
                      <a:pt x="120" y="40"/>
                    </a:cubicBezTo>
                    <a:cubicBezTo>
                      <a:pt x="120" y="40"/>
                      <a:pt x="72" y="48"/>
                      <a:pt x="62" y="48"/>
                    </a:cubicBezTo>
                    <a:lnTo>
                      <a:pt x="48" y="35"/>
                    </a:lnTo>
                    <a:cubicBezTo>
                      <a:pt x="48" y="35"/>
                      <a:pt x="64" y="16"/>
                      <a:pt x="56" y="7"/>
                    </a:cubicBezTo>
                    <a:cubicBezTo>
                      <a:pt x="48" y="0"/>
                      <a:pt x="29" y="42"/>
                      <a:pt x="29" y="42"/>
                    </a:cubicBezTo>
                    <a:lnTo>
                      <a:pt x="0" y="69"/>
                    </a:lnTo>
                    <a:lnTo>
                      <a:pt x="29" y="101"/>
                    </a:lnTo>
                    <a:close/>
                  </a:path>
                </a:pathLst>
              </a:custGeom>
              <a:solidFill>
                <a:srgbClr val="EAAD6A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58" name="Freeform 36"/>
              <p:cNvSpPr/>
              <p:nvPr/>
            </p:nvSpPr>
            <p:spPr>
              <a:xfrm>
                <a:off x="342900" y="2543175"/>
                <a:ext cx="347663" cy="182562"/>
              </a:xfrm>
              <a:custGeom>
                <a:avLst/>
                <a:gdLst/>
                <a:ahLst/>
                <a:cxnLst>
                  <a:cxn ang="0">
                    <a:pos x="31737" y="142312"/>
                  </a:cxn>
                  <a:cxn ang="0">
                    <a:pos x="170225" y="181125"/>
                  </a:cxn>
                  <a:cxn ang="0">
                    <a:pos x="328909" y="181125"/>
                  </a:cxn>
                  <a:cxn ang="0">
                    <a:pos x="289960" y="142312"/>
                  </a:cxn>
                  <a:cxn ang="0">
                    <a:pos x="181766" y="103500"/>
                  </a:cxn>
                  <a:cxn ang="0">
                    <a:pos x="82227" y="0"/>
                  </a:cxn>
                  <a:cxn ang="0">
                    <a:pos x="7213" y="14375"/>
                  </a:cxn>
                  <a:cxn ang="0">
                    <a:pos x="31737" y="142312"/>
                  </a:cxn>
                </a:cxnLst>
                <a:pathLst>
                  <a:path w="241" h="127">
                    <a:moveTo>
                      <a:pt x="22" y="99"/>
                    </a:moveTo>
                    <a:cubicBezTo>
                      <a:pt x="22" y="99"/>
                      <a:pt x="75" y="127"/>
                      <a:pt x="118" y="126"/>
                    </a:cubicBezTo>
                    <a:lnTo>
                      <a:pt x="228" y="126"/>
                    </a:lnTo>
                    <a:cubicBezTo>
                      <a:pt x="228" y="126"/>
                      <a:pt x="241" y="99"/>
                      <a:pt x="201" y="99"/>
                    </a:cubicBezTo>
                    <a:cubicBezTo>
                      <a:pt x="201" y="99"/>
                      <a:pt x="168" y="99"/>
                      <a:pt x="126" y="72"/>
                    </a:cubicBezTo>
                    <a:cubicBezTo>
                      <a:pt x="83" y="45"/>
                      <a:pt x="57" y="0"/>
                      <a:pt x="57" y="0"/>
                    </a:cubicBezTo>
                    <a:lnTo>
                      <a:pt x="5" y="10"/>
                    </a:lnTo>
                    <a:cubicBezTo>
                      <a:pt x="5" y="10"/>
                      <a:pt x="0" y="69"/>
                      <a:pt x="22" y="99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59" name="Freeform 37"/>
              <p:cNvSpPr/>
              <p:nvPr/>
            </p:nvSpPr>
            <p:spPr>
              <a:xfrm>
                <a:off x="306388" y="1219200"/>
                <a:ext cx="322263" cy="1371600"/>
              </a:xfrm>
              <a:custGeom>
                <a:avLst/>
                <a:gdLst/>
                <a:ahLst/>
                <a:cxnLst>
                  <a:cxn ang="0">
                    <a:pos x="28773" y="1371600"/>
                  </a:cxn>
                  <a:cxn ang="0">
                    <a:pos x="130919" y="1341408"/>
                  </a:cxn>
                  <a:cxn ang="0">
                    <a:pos x="130919" y="1295400"/>
                  </a:cxn>
                  <a:cxn ang="0">
                    <a:pos x="107901" y="1255143"/>
                  </a:cxn>
                  <a:cxn ang="0">
                    <a:pos x="120849" y="1210574"/>
                  </a:cxn>
                  <a:cxn ang="0">
                    <a:pos x="100707" y="1173192"/>
                  </a:cxn>
                  <a:cxn ang="0">
                    <a:pos x="135235" y="1144438"/>
                  </a:cxn>
                  <a:cxn ang="0">
                    <a:pos x="116533" y="1078302"/>
                  </a:cxn>
                  <a:cxn ang="0">
                    <a:pos x="135235" y="960408"/>
                  </a:cxn>
                  <a:cxn ang="0">
                    <a:pos x="148183" y="881332"/>
                  </a:cxn>
                  <a:cxn ang="0">
                    <a:pos x="145306" y="869830"/>
                  </a:cxn>
                  <a:cxn ang="0">
                    <a:pos x="189905" y="833887"/>
                  </a:cxn>
                  <a:cxn ang="0">
                    <a:pos x="176957" y="783566"/>
                  </a:cxn>
                  <a:cxn ang="0">
                    <a:pos x="205730" y="723181"/>
                  </a:cxn>
                  <a:cxn ang="0">
                    <a:pos x="306438" y="224287"/>
                  </a:cxn>
                  <a:cxn ang="0">
                    <a:pos x="307876" y="0"/>
                  </a:cxn>
                  <a:cxn ang="0">
                    <a:pos x="205730" y="25879"/>
                  </a:cxn>
                  <a:cxn ang="0">
                    <a:pos x="145306" y="94891"/>
                  </a:cxn>
                  <a:cxn ang="0">
                    <a:pos x="44599" y="401128"/>
                  </a:cxn>
                  <a:cxn ang="0">
                    <a:pos x="57547" y="685800"/>
                  </a:cxn>
                  <a:cxn ang="0">
                    <a:pos x="10071" y="920151"/>
                  </a:cxn>
                  <a:cxn ang="0">
                    <a:pos x="10071" y="1263770"/>
                  </a:cxn>
                  <a:cxn ang="0">
                    <a:pos x="28773" y="1371600"/>
                  </a:cxn>
                </a:cxnLst>
                <a:pathLst>
                  <a:path w="224" h="954">
                    <a:moveTo>
                      <a:pt x="20" y="954"/>
                    </a:moveTo>
                    <a:lnTo>
                      <a:pt x="91" y="933"/>
                    </a:lnTo>
                    <a:cubicBezTo>
                      <a:pt x="91" y="933"/>
                      <a:pt x="97" y="908"/>
                      <a:pt x="91" y="901"/>
                    </a:cubicBezTo>
                    <a:cubicBezTo>
                      <a:pt x="86" y="895"/>
                      <a:pt x="75" y="873"/>
                      <a:pt x="75" y="873"/>
                    </a:cubicBezTo>
                    <a:cubicBezTo>
                      <a:pt x="75" y="873"/>
                      <a:pt x="90" y="855"/>
                      <a:pt x="84" y="842"/>
                    </a:cubicBezTo>
                    <a:cubicBezTo>
                      <a:pt x="77" y="829"/>
                      <a:pt x="70" y="816"/>
                      <a:pt x="70" y="816"/>
                    </a:cubicBezTo>
                    <a:lnTo>
                      <a:pt x="94" y="796"/>
                    </a:lnTo>
                    <a:cubicBezTo>
                      <a:pt x="94" y="796"/>
                      <a:pt x="79" y="761"/>
                      <a:pt x="81" y="750"/>
                    </a:cubicBezTo>
                    <a:cubicBezTo>
                      <a:pt x="84" y="739"/>
                      <a:pt x="94" y="668"/>
                      <a:pt x="94" y="668"/>
                    </a:cubicBezTo>
                    <a:cubicBezTo>
                      <a:pt x="94" y="668"/>
                      <a:pt x="106" y="622"/>
                      <a:pt x="103" y="613"/>
                    </a:cubicBezTo>
                    <a:lnTo>
                      <a:pt x="101" y="605"/>
                    </a:lnTo>
                    <a:lnTo>
                      <a:pt x="132" y="580"/>
                    </a:lnTo>
                    <a:lnTo>
                      <a:pt x="123" y="545"/>
                    </a:lnTo>
                    <a:lnTo>
                      <a:pt x="143" y="503"/>
                    </a:lnTo>
                    <a:cubicBezTo>
                      <a:pt x="143" y="503"/>
                      <a:pt x="224" y="174"/>
                      <a:pt x="213" y="156"/>
                    </a:cubicBezTo>
                    <a:cubicBezTo>
                      <a:pt x="202" y="139"/>
                      <a:pt x="214" y="0"/>
                      <a:pt x="214" y="0"/>
                    </a:cubicBezTo>
                    <a:lnTo>
                      <a:pt x="143" y="18"/>
                    </a:lnTo>
                    <a:cubicBezTo>
                      <a:pt x="143" y="18"/>
                      <a:pt x="103" y="53"/>
                      <a:pt x="101" y="66"/>
                    </a:cubicBezTo>
                    <a:cubicBezTo>
                      <a:pt x="99" y="79"/>
                      <a:pt x="31" y="279"/>
                      <a:pt x="31" y="279"/>
                    </a:cubicBezTo>
                    <a:lnTo>
                      <a:pt x="40" y="477"/>
                    </a:lnTo>
                    <a:lnTo>
                      <a:pt x="7" y="640"/>
                    </a:lnTo>
                    <a:cubicBezTo>
                      <a:pt x="7" y="640"/>
                      <a:pt x="13" y="873"/>
                      <a:pt x="7" y="879"/>
                    </a:cubicBezTo>
                    <a:cubicBezTo>
                      <a:pt x="0" y="886"/>
                      <a:pt x="20" y="954"/>
                      <a:pt x="20" y="954"/>
                    </a:cubicBezTo>
                    <a:close/>
                  </a:path>
                </a:pathLst>
              </a:custGeom>
              <a:solidFill>
                <a:srgbClr val="383837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0" name="Freeform 38"/>
              <p:cNvSpPr/>
              <p:nvPr/>
            </p:nvSpPr>
            <p:spPr>
              <a:xfrm>
                <a:off x="306388" y="1219200"/>
                <a:ext cx="307975" cy="1371600"/>
              </a:xfrm>
              <a:custGeom>
                <a:avLst/>
                <a:gdLst/>
                <a:ahLst/>
                <a:cxnLst>
                  <a:cxn ang="0">
                    <a:pos x="307975" y="0"/>
                  </a:cxn>
                  <a:cxn ang="0">
                    <a:pos x="205796" y="25879"/>
                  </a:cxn>
                  <a:cxn ang="0">
                    <a:pos x="145353" y="94891"/>
                  </a:cxn>
                  <a:cxn ang="0">
                    <a:pos x="44613" y="401128"/>
                  </a:cxn>
                  <a:cxn ang="0">
                    <a:pos x="57565" y="685800"/>
                  </a:cxn>
                  <a:cxn ang="0">
                    <a:pos x="10074" y="920151"/>
                  </a:cxn>
                  <a:cxn ang="0">
                    <a:pos x="10074" y="1263770"/>
                  </a:cxn>
                  <a:cxn ang="0">
                    <a:pos x="28783" y="1371600"/>
                  </a:cxn>
                  <a:cxn ang="0">
                    <a:pos x="130961" y="1341408"/>
                  </a:cxn>
                  <a:cxn ang="0">
                    <a:pos x="133840" y="1321279"/>
                  </a:cxn>
                  <a:cxn ang="0">
                    <a:pos x="89226" y="1275272"/>
                  </a:cxn>
                  <a:cxn ang="0">
                    <a:pos x="109374" y="1258019"/>
                  </a:cxn>
                  <a:cxn ang="0">
                    <a:pos x="107935" y="1255143"/>
                  </a:cxn>
                  <a:cxn ang="0">
                    <a:pos x="122327" y="1227826"/>
                  </a:cxn>
                  <a:cxn ang="0">
                    <a:pos x="79152" y="1164566"/>
                  </a:cxn>
                  <a:cxn ang="0">
                    <a:pos x="105057" y="1170317"/>
                  </a:cxn>
                  <a:cxn ang="0">
                    <a:pos x="135279" y="1144438"/>
                  </a:cxn>
                  <a:cxn ang="0">
                    <a:pos x="133840" y="1141562"/>
                  </a:cxn>
                  <a:cxn ang="0">
                    <a:pos x="79152" y="1111370"/>
                  </a:cxn>
                  <a:cxn ang="0">
                    <a:pos x="57565" y="1029419"/>
                  </a:cxn>
                  <a:cxn ang="0">
                    <a:pos x="118009" y="1088366"/>
                  </a:cxn>
                  <a:cxn ang="0">
                    <a:pos x="94983" y="970472"/>
                  </a:cxn>
                  <a:cxn ang="0">
                    <a:pos x="125205" y="1026543"/>
                  </a:cxn>
                  <a:cxn ang="0">
                    <a:pos x="133840" y="964721"/>
                  </a:cxn>
                  <a:cxn ang="0">
                    <a:pos x="94983" y="874143"/>
                  </a:cxn>
                  <a:cxn ang="0">
                    <a:pos x="112253" y="802257"/>
                  </a:cxn>
                  <a:cxn ang="0">
                    <a:pos x="152548" y="862642"/>
                  </a:cxn>
                  <a:cxn ang="0">
                    <a:pos x="189966" y="833887"/>
                  </a:cxn>
                  <a:cxn ang="0">
                    <a:pos x="112253" y="746185"/>
                  </a:cxn>
                  <a:cxn ang="0">
                    <a:pos x="133840" y="705928"/>
                  </a:cxn>
                  <a:cxn ang="0">
                    <a:pos x="201479" y="733245"/>
                  </a:cxn>
                  <a:cxn ang="0">
                    <a:pos x="205796" y="724619"/>
                  </a:cxn>
                  <a:cxn ang="0">
                    <a:pos x="135279" y="644106"/>
                  </a:cxn>
                  <a:cxn ang="0">
                    <a:pos x="205796" y="424132"/>
                  </a:cxn>
                  <a:cxn ang="0">
                    <a:pos x="305097" y="219974"/>
                  </a:cxn>
                  <a:cxn ang="0">
                    <a:pos x="307975" y="0"/>
                  </a:cxn>
                </a:cxnLst>
                <a:pathLst>
                  <a:path w="214" h="954">
                    <a:moveTo>
                      <a:pt x="214" y="0"/>
                    </a:moveTo>
                    <a:lnTo>
                      <a:pt x="143" y="18"/>
                    </a:lnTo>
                    <a:cubicBezTo>
                      <a:pt x="143" y="18"/>
                      <a:pt x="103" y="53"/>
                      <a:pt x="101" y="66"/>
                    </a:cubicBezTo>
                    <a:cubicBezTo>
                      <a:pt x="99" y="79"/>
                      <a:pt x="31" y="279"/>
                      <a:pt x="31" y="279"/>
                    </a:cubicBezTo>
                    <a:lnTo>
                      <a:pt x="40" y="477"/>
                    </a:lnTo>
                    <a:lnTo>
                      <a:pt x="7" y="640"/>
                    </a:lnTo>
                    <a:cubicBezTo>
                      <a:pt x="7" y="640"/>
                      <a:pt x="13" y="873"/>
                      <a:pt x="7" y="879"/>
                    </a:cubicBezTo>
                    <a:cubicBezTo>
                      <a:pt x="0" y="886"/>
                      <a:pt x="20" y="954"/>
                      <a:pt x="20" y="954"/>
                    </a:cubicBezTo>
                    <a:lnTo>
                      <a:pt x="91" y="933"/>
                    </a:lnTo>
                    <a:cubicBezTo>
                      <a:pt x="91" y="933"/>
                      <a:pt x="93" y="926"/>
                      <a:pt x="93" y="919"/>
                    </a:cubicBezTo>
                    <a:cubicBezTo>
                      <a:pt x="72" y="906"/>
                      <a:pt x="54" y="893"/>
                      <a:pt x="62" y="887"/>
                    </a:cubicBezTo>
                    <a:cubicBezTo>
                      <a:pt x="66" y="884"/>
                      <a:pt x="71" y="880"/>
                      <a:pt x="76" y="875"/>
                    </a:cubicBezTo>
                    <a:cubicBezTo>
                      <a:pt x="75" y="874"/>
                      <a:pt x="75" y="873"/>
                      <a:pt x="75" y="873"/>
                    </a:cubicBezTo>
                    <a:cubicBezTo>
                      <a:pt x="75" y="873"/>
                      <a:pt x="83" y="864"/>
                      <a:pt x="85" y="854"/>
                    </a:cubicBezTo>
                    <a:cubicBezTo>
                      <a:pt x="29" y="866"/>
                      <a:pt x="55" y="810"/>
                      <a:pt x="55" y="810"/>
                    </a:cubicBezTo>
                    <a:cubicBezTo>
                      <a:pt x="58" y="811"/>
                      <a:pt x="65" y="813"/>
                      <a:pt x="73" y="814"/>
                    </a:cubicBezTo>
                    <a:lnTo>
                      <a:pt x="94" y="796"/>
                    </a:lnTo>
                    <a:cubicBezTo>
                      <a:pt x="94" y="796"/>
                      <a:pt x="93" y="795"/>
                      <a:pt x="93" y="794"/>
                    </a:cubicBezTo>
                    <a:cubicBezTo>
                      <a:pt x="78" y="788"/>
                      <a:pt x="62" y="781"/>
                      <a:pt x="55" y="773"/>
                    </a:cubicBezTo>
                    <a:cubicBezTo>
                      <a:pt x="39" y="757"/>
                      <a:pt x="40" y="716"/>
                      <a:pt x="40" y="716"/>
                    </a:cubicBezTo>
                    <a:cubicBezTo>
                      <a:pt x="49" y="739"/>
                      <a:pt x="82" y="757"/>
                      <a:pt x="82" y="757"/>
                    </a:cubicBezTo>
                    <a:lnTo>
                      <a:pt x="66" y="675"/>
                    </a:lnTo>
                    <a:lnTo>
                      <a:pt x="87" y="714"/>
                    </a:lnTo>
                    <a:cubicBezTo>
                      <a:pt x="90" y="696"/>
                      <a:pt x="92" y="677"/>
                      <a:pt x="93" y="671"/>
                    </a:cubicBezTo>
                    <a:cubicBezTo>
                      <a:pt x="81" y="645"/>
                      <a:pt x="69" y="618"/>
                      <a:pt x="66" y="608"/>
                    </a:cubicBezTo>
                    <a:cubicBezTo>
                      <a:pt x="62" y="588"/>
                      <a:pt x="78" y="558"/>
                      <a:pt x="78" y="558"/>
                    </a:cubicBezTo>
                    <a:cubicBezTo>
                      <a:pt x="85" y="576"/>
                      <a:pt x="96" y="590"/>
                      <a:pt x="106" y="600"/>
                    </a:cubicBezTo>
                    <a:lnTo>
                      <a:pt x="132" y="580"/>
                    </a:lnTo>
                    <a:lnTo>
                      <a:pt x="78" y="519"/>
                    </a:lnTo>
                    <a:lnTo>
                      <a:pt x="93" y="491"/>
                    </a:lnTo>
                    <a:cubicBezTo>
                      <a:pt x="102" y="488"/>
                      <a:pt x="125" y="500"/>
                      <a:pt x="140" y="510"/>
                    </a:cubicBezTo>
                    <a:lnTo>
                      <a:pt x="143" y="504"/>
                    </a:lnTo>
                    <a:lnTo>
                      <a:pt x="94" y="448"/>
                    </a:lnTo>
                    <a:cubicBezTo>
                      <a:pt x="85" y="416"/>
                      <a:pt x="133" y="318"/>
                      <a:pt x="143" y="295"/>
                    </a:cubicBezTo>
                    <a:cubicBezTo>
                      <a:pt x="149" y="282"/>
                      <a:pt x="183" y="213"/>
                      <a:pt x="212" y="153"/>
                    </a:cubicBezTo>
                    <a:cubicBezTo>
                      <a:pt x="203" y="125"/>
                      <a:pt x="214" y="0"/>
                      <a:pt x="214" y="0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1" name="Freeform 39"/>
              <p:cNvSpPr/>
              <p:nvPr/>
            </p:nvSpPr>
            <p:spPr>
              <a:xfrm>
                <a:off x="138113" y="1192212"/>
                <a:ext cx="438150" cy="1462087"/>
              </a:xfrm>
              <a:custGeom>
                <a:avLst/>
                <a:gdLst/>
                <a:ahLst/>
                <a:cxnLst>
                  <a:cxn ang="0">
                    <a:pos x="50445" y="1244789"/>
                  </a:cxn>
                  <a:cxn ang="0">
                    <a:pos x="87918" y="1462087"/>
                  </a:cxn>
                  <a:cxn ang="0">
                    <a:pos x="174395" y="1462087"/>
                  </a:cxn>
                  <a:cxn ang="0">
                    <a:pos x="236370" y="1421793"/>
                  </a:cxn>
                  <a:cxn ang="0">
                    <a:pos x="236370" y="1316742"/>
                  </a:cxn>
                  <a:cxn ang="0">
                    <a:pos x="211869" y="1231837"/>
                  </a:cxn>
                  <a:cxn ang="0">
                    <a:pos x="211869" y="1086492"/>
                  </a:cxn>
                  <a:cxn ang="0">
                    <a:pos x="230605" y="844729"/>
                  </a:cxn>
                  <a:cxn ang="0">
                    <a:pos x="265196" y="712336"/>
                  </a:cxn>
                  <a:cxn ang="0">
                    <a:pos x="265196" y="554039"/>
                  </a:cxn>
                  <a:cxn ang="0">
                    <a:pos x="325730" y="418767"/>
                  </a:cxn>
                  <a:cxn ang="0">
                    <a:pos x="407883" y="155419"/>
                  </a:cxn>
                  <a:cxn ang="0">
                    <a:pos x="438150" y="35977"/>
                  </a:cxn>
                  <a:cxn ang="0">
                    <a:pos x="255107" y="7195"/>
                  </a:cxn>
                  <a:cxn ang="0">
                    <a:pos x="72064" y="7195"/>
                  </a:cxn>
                  <a:cxn ang="0">
                    <a:pos x="18737" y="233128"/>
                  </a:cxn>
                  <a:cxn ang="0">
                    <a:pos x="37473" y="405815"/>
                  </a:cxn>
                  <a:cxn ang="0">
                    <a:pos x="43238" y="497915"/>
                  </a:cxn>
                  <a:cxn ang="0">
                    <a:pos x="56210" y="646139"/>
                  </a:cxn>
                  <a:cxn ang="0">
                    <a:pos x="17295" y="749751"/>
                  </a:cxn>
                  <a:cxn ang="0">
                    <a:pos x="14413" y="1060589"/>
                  </a:cxn>
                  <a:cxn ang="0">
                    <a:pos x="50445" y="1244789"/>
                  </a:cxn>
                </a:cxnLst>
                <a:pathLst>
                  <a:path w="304" h="1016">
                    <a:moveTo>
                      <a:pt x="35" y="865"/>
                    </a:moveTo>
                    <a:cubicBezTo>
                      <a:pt x="35" y="865"/>
                      <a:pt x="17" y="989"/>
                      <a:pt x="61" y="1016"/>
                    </a:cubicBezTo>
                    <a:lnTo>
                      <a:pt x="121" y="1016"/>
                    </a:lnTo>
                    <a:lnTo>
                      <a:pt x="164" y="988"/>
                    </a:lnTo>
                    <a:cubicBezTo>
                      <a:pt x="164" y="988"/>
                      <a:pt x="183" y="937"/>
                      <a:pt x="164" y="915"/>
                    </a:cubicBezTo>
                    <a:cubicBezTo>
                      <a:pt x="145" y="893"/>
                      <a:pt x="147" y="856"/>
                      <a:pt x="147" y="856"/>
                    </a:cubicBezTo>
                    <a:lnTo>
                      <a:pt x="147" y="755"/>
                    </a:lnTo>
                    <a:cubicBezTo>
                      <a:pt x="147" y="755"/>
                      <a:pt x="145" y="645"/>
                      <a:pt x="160" y="587"/>
                    </a:cubicBezTo>
                    <a:cubicBezTo>
                      <a:pt x="175" y="530"/>
                      <a:pt x="184" y="495"/>
                      <a:pt x="184" y="495"/>
                    </a:cubicBezTo>
                    <a:cubicBezTo>
                      <a:pt x="184" y="495"/>
                      <a:pt x="180" y="398"/>
                      <a:pt x="184" y="385"/>
                    </a:cubicBezTo>
                    <a:cubicBezTo>
                      <a:pt x="189" y="372"/>
                      <a:pt x="226" y="302"/>
                      <a:pt x="226" y="291"/>
                    </a:cubicBezTo>
                    <a:cubicBezTo>
                      <a:pt x="226" y="280"/>
                      <a:pt x="274" y="119"/>
                      <a:pt x="283" y="108"/>
                    </a:cubicBezTo>
                    <a:cubicBezTo>
                      <a:pt x="292" y="97"/>
                      <a:pt x="304" y="25"/>
                      <a:pt x="304" y="25"/>
                    </a:cubicBezTo>
                    <a:cubicBezTo>
                      <a:pt x="304" y="25"/>
                      <a:pt x="185" y="9"/>
                      <a:pt x="177" y="5"/>
                    </a:cubicBezTo>
                    <a:cubicBezTo>
                      <a:pt x="169" y="0"/>
                      <a:pt x="50" y="5"/>
                      <a:pt x="50" y="5"/>
                    </a:cubicBezTo>
                    <a:cubicBezTo>
                      <a:pt x="50" y="5"/>
                      <a:pt x="6" y="135"/>
                      <a:pt x="13" y="162"/>
                    </a:cubicBezTo>
                    <a:cubicBezTo>
                      <a:pt x="19" y="189"/>
                      <a:pt x="33" y="264"/>
                      <a:pt x="26" y="282"/>
                    </a:cubicBezTo>
                    <a:cubicBezTo>
                      <a:pt x="19" y="299"/>
                      <a:pt x="30" y="346"/>
                      <a:pt x="30" y="346"/>
                    </a:cubicBezTo>
                    <a:cubicBezTo>
                      <a:pt x="30" y="346"/>
                      <a:pt x="37" y="436"/>
                      <a:pt x="39" y="449"/>
                    </a:cubicBezTo>
                    <a:cubicBezTo>
                      <a:pt x="41" y="462"/>
                      <a:pt x="0" y="497"/>
                      <a:pt x="12" y="521"/>
                    </a:cubicBezTo>
                    <a:cubicBezTo>
                      <a:pt x="24" y="546"/>
                      <a:pt x="3" y="719"/>
                      <a:pt x="10" y="737"/>
                    </a:cubicBezTo>
                    <a:cubicBezTo>
                      <a:pt x="17" y="755"/>
                      <a:pt x="35" y="865"/>
                      <a:pt x="35" y="865"/>
                    </a:cubicBezTo>
                    <a:close/>
                  </a:path>
                </a:pathLst>
              </a:custGeom>
              <a:solidFill>
                <a:srgbClr val="383837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2" name="Freeform 40"/>
              <p:cNvSpPr/>
              <p:nvPr/>
            </p:nvSpPr>
            <p:spPr>
              <a:xfrm>
                <a:off x="139700" y="1843087"/>
                <a:ext cx="238125" cy="811212"/>
              </a:xfrm>
              <a:custGeom>
                <a:avLst/>
                <a:gdLst/>
                <a:ahLst/>
                <a:cxnLst>
                  <a:cxn ang="0">
                    <a:pos x="238125" y="81984"/>
                  </a:cxn>
                  <a:cxn ang="0">
                    <a:pos x="54841" y="0"/>
                  </a:cxn>
                  <a:cxn ang="0">
                    <a:pos x="15875" y="99244"/>
                  </a:cxn>
                  <a:cxn ang="0">
                    <a:pos x="11545" y="401291"/>
                  </a:cxn>
                  <a:cxn ang="0">
                    <a:pos x="11545" y="404168"/>
                  </a:cxn>
                  <a:cxn ang="0">
                    <a:pos x="11545" y="405606"/>
                  </a:cxn>
                  <a:cxn ang="0">
                    <a:pos x="11545" y="407044"/>
                  </a:cxn>
                  <a:cxn ang="0">
                    <a:pos x="12989" y="409921"/>
                  </a:cxn>
                  <a:cxn ang="0">
                    <a:pos x="49068" y="594026"/>
                  </a:cxn>
                  <a:cxn ang="0">
                    <a:pos x="80818" y="806897"/>
                  </a:cxn>
                  <a:cxn ang="0">
                    <a:pos x="82261" y="805459"/>
                  </a:cxn>
                  <a:cxn ang="0">
                    <a:pos x="86591" y="811212"/>
                  </a:cxn>
                  <a:cxn ang="0">
                    <a:pos x="173182" y="811212"/>
                  </a:cxn>
                  <a:cxn ang="0">
                    <a:pos x="229466" y="775254"/>
                  </a:cxn>
                  <a:cxn ang="0">
                    <a:pos x="199159" y="724913"/>
                  </a:cxn>
                  <a:cxn ang="0">
                    <a:pos x="106795" y="724913"/>
                  </a:cxn>
                  <a:cxn ang="0">
                    <a:pos x="235239" y="665942"/>
                  </a:cxn>
                  <a:cxn ang="0">
                    <a:pos x="72159" y="688955"/>
                  </a:cxn>
                  <a:cxn ang="0">
                    <a:pos x="73602" y="595464"/>
                  </a:cxn>
                  <a:cxn ang="0">
                    <a:pos x="134216" y="632860"/>
                  </a:cxn>
                  <a:cxn ang="0">
                    <a:pos x="76489" y="533616"/>
                  </a:cxn>
                  <a:cxn ang="0">
                    <a:pos x="134216" y="546561"/>
                  </a:cxn>
                  <a:cxn ang="0">
                    <a:pos x="73602" y="487590"/>
                  </a:cxn>
                  <a:cxn ang="0">
                    <a:pos x="134216" y="425742"/>
                  </a:cxn>
                  <a:cxn ang="0">
                    <a:pos x="114011" y="349512"/>
                  </a:cxn>
                  <a:cxn ang="0">
                    <a:pos x="57727" y="336567"/>
                  </a:cxn>
                  <a:cxn ang="0">
                    <a:pos x="60614" y="323622"/>
                  </a:cxn>
                  <a:cxn ang="0">
                    <a:pos x="134216" y="221501"/>
                  </a:cxn>
                  <a:cxn ang="0">
                    <a:pos x="53398" y="221501"/>
                  </a:cxn>
                  <a:cxn ang="0">
                    <a:pos x="155864" y="158215"/>
                  </a:cxn>
                  <a:cxn ang="0">
                    <a:pos x="129886" y="142394"/>
                  </a:cxn>
                  <a:cxn ang="0">
                    <a:pos x="53398" y="129449"/>
                  </a:cxn>
                  <a:cxn ang="0">
                    <a:pos x="106795" y="116504"/>
                  </a:cxn>
                  <a:cxn ang="0">
                    <a:pos x="57727" y="81984"/>
                  </a:cxn>
                  <a:cxn ang="0">
                    <a:pos x="238125" y="81984"/>
                  </a:cxn>
                </a:cxnLst>
                <a:pathLst>
                  <a:path w="165" h="564">
                    <a:moveTo>
                      <a:pt x="165" y="57"/>
                    </a:moveTo>
                    <a:cubicBezTo>
                      <a:pt x="148" y="40"/>
                      <a:pt x="82" y="15"/>
                      <a:pt x="38" y="0"/>
                    </a:cubicBezTo>
                    <a:cubicBezTo>
                      <a:pt x="34" y="15"/>
                      <a:pt x="0" y="47"/>
                      <a:pt x="11" y="69"/>
                    </a:cubicBezTo>
                    <a:cubicBezTo>
                      <a:pt x="22" y="92"/>
                      <a:pt x="5" y="243"/>
                      <a:pt x="8" y="279"/>
                    </a:cubicBezTo>
                    <a:cubicBezTo>
                      <a:pt x="8" y="279"/>
                      <a:pt x="8" y="280"/>
                      <a:pt x="8" y="281"/>
                    </a:cubicBezTo>
                    <a:cubicBezTo>
                      <a:pt x="8" y="281"/>
                      <a:pt x="8" y="282"/>
                      <a:pt x="8" y="282"/>
                    </a:cubicBezTo>
                    <a:cubicBezTo>
                      <a:pt x="8" y="283"/>
                      <a:pt x="8" y="283"/>
                      <a:pt x="8" y="283"/>
                    </a:cubicBezTo>
                    <a:cubicBezTo>
                      <a:pt x="9" y="284"/>
                      <a:pt x="9" y="284"/>
                      <a:pt x="9" y="285"/>
                    </a:cubicBezTo>
                    <a:cubicBezTo>
                      <a:pt x="16" y="303"/>
                      <a:pt x="34" y="413"/>
                      <a:pt x="34" y="413"/>
                    </a:cubicBezTo>
                    <a:cubicBezTo>
                      <a:pt x="34" y="413"/>
                      <a:pt x="17" y="530"/>
                      <a:pt x="56" y="561"/>
                    </a:cubicBezTo>
                    <a:lnTo>
                      <a:pt x="57" y="560"/>
                    </a:lnTo>
                    <a:cubicBezTo>
                      <a:pt x="58" y="561"/>
                      <a:pt x="59" y="563"/>
                      <a:pt x="60" y="564"/>
                    </a:cubicBezTo>
                    <a:lnTo>
                      <a:pt x="120" y="564"/>
                    </a:lnTo>
                    <a:lnTo>
                      <a:pt x="159" y="539"/>
                    </a:lnTo>
                    <a:cubicBezTo>
                      <a:pt x="148" y="521"/>
                      <a:pt x="138" y="504"/>
                      <a:pt x="138" y="504"/>
                    </a:cubicBezTo>
                    <a:lnTo>
                      <a:pt x="74" y="504"/>
                    </a:lnTo>
                    <a:cubicBezTo>
                      <a:pt x="79" y="471"/>
                      <a:pt x="163" y="463"/>
                      <a:pt x="163" y="463"/>
                    </a:cubicBezTo>
                    <a:cubicBezTo>
                      <a:pt x="150" y="443"/>
                      <a:pt x="81" y="467"/>
                      <a:pt x="50" y="479"/>
                    </a:cubicBezTo>
                    <a:cubicBezTo>
                      <a:pt x="41" y="463"/>
                      <a:pt x="48" y="429"/>
                      <a:pt x="51" y="414"/>
                    </a:cubicBezTo>
                    <a:cubicBezTo>
                      <a:pt x="71" y="417"/>
                      <a:pt x="93" y="440"/>
                      <a:pt x="93" y="440"/>
                    </a:cubicBezTo>
                    <a:lnTo>
                      <a:pt x="53" y="371"/>
                    </a:lnTo>
                    <a:cubicBezTo>
                      <a:pt x="49" y="357"/>
                      <a:pt x="93" y="380"/>
                      <a:pt x="93" y="380"/>
                    </a:cubicBezTo>
                    <a:lnTo>
                      <a:pt x="51" y="339"/>
                    </a:lnTo>
                    <a:cubicBezTo>
                      <a:pt x="51" y="339"/>
                      <a:pt x="76" y="325"/>
                      <a:pt x="93" y="296"/>
                    </a:cubicBezTo>
                    <a:cubicBezTo>
                      <a:pt x="110" y="266"/>
                      <a:pt x="79" y="243"/>
                      <a:pt x="79" y="243"/>
                    </a:cubicBezTo>
                    <a:cubicBezTo>
                      <a:pt x="79" y="243"/>
                      <a:pt x="30" y="277"/>
                      <a:pt x="40" y="234"/>
                    </a:cubicBezTo>
                    <a:cubicBezTo>
                      <a:pt x="40" y="231"/>
                      <a:pt x="41" y="228"/>
                      <a:pt x="42" y="225"/>
                    </a:cubicBezTo>
                    <a:cubicBezTo>
                      <a:pt x="54" y="186"/>
                      <a:pt x="93" y="154"/>
                      <a:pt x="93" y="154"/>
                    </a:cubicBezTo>
                    <a:lnTo>
                      <a:pt x="37" y="154"/>
                    </a:lnTo>
                    <a:cubicBezTo>
                      <a:pt x="49" y="122"/>
                      <a:pt x="124" y="129"/>
                      <a:pt x="108" y="110"/>
                    </a:cubicBezTo>
                    <a:cubicBezTo>
                      <a:pt x="104" y="106"/>
                      <a:pt x="98" y="102"/>
                      <a:pt x="90" y="99"/>
                    </a:cubicBezTo>
                    <a:cubicBezTo>
                      <a:pt x="68" y="91"/>
                      <a:pt x="37" y="90"/>
                      <a:pt x="37" y="90"/>
                    </a:cubicBezTo>
                    <a:lnTo>
                      <a:pt x="74" y="81"/>
                    </a:lnTo>
                    <a:lnTo>
                      <a:pt x="40" y="57"/>
                    </a:lnTo>
                    <a:cubicBezTo>
                      <a:pt x="68" y="45"/>
                      <a:pt x="165" y="57"/>
                      <a:pt x="165" y="57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3" name="Freeform 41"/>
              <p:cNvSpPr/>
              <p:nvPr/>
            </p:nvSpPr>
            <p:spPr>
              <a:xfrm>
                <a:off x="123825" y="1193800"/>
                <a:ext cx="452438" cy="608012"/>
              </a:xfrm>
              <a:custGeom>
                <a:avLst/>
                <a:gdLst/>
                <a:ahLst/>
                <a:cxnLst>
                  <a:cxn ang="0">
                    <a:pos x="269446" y="5763"/>
                  </a:cxn>
                  <a:cxn ang="0">
                    <a:pos x="86453" y="5763"/>
                  </a:cxn>
                  <a:cxn ang="0">
                    <a:pos x="10086" y="210355"/>
                  </a:cxn>
                  <a:cxn ang="0">
                    <a:pos x="12968" y="384690"/>
                  </a:cxn>
                  <a:cxn ang="0">
                    <a:pos x="25936" y="502835"/>
                  </a:cxn>
                  <a:cxn ang="0">
                    <a:pos x="66281" y="608012"/>
                  </a:cxn>
                  <a:cxn ang="0">
                    <a:pos x="149852" y="485545"/>
                  </a:cxn>
                  <a:cxn ang="0">
                    <a:pos x="89335" y="508598"/>
                  </a:cxn>
                  <a:cxn ang="0">
                    <a:pos x="128239" y="301124"/>
                  </a:cxn>
                  <a:cxn ang="0">
                    <a:pos x="149852" y="142638"/>
                  </a:cxn>
                  <a:cxn ang="0">
                    <a:pos x="340049" y="142638"/>
                  </a:cxn>
                  <a:cxn ang="0">
                    <a:pos x="414975" y="171454"/>
                  </a:cxn>
                  <a:cxn ang="0">
                    <a:pos x="422179" y="154164"/>
                  </a:cxn>
                  <a:cxn ang="0">
                    <a:pos x="452438" y="34579"/>
                  </a:cxn>
                  <a:cxn ang="0">
                    <a:pos x="269446" y="5763"/>
                  </a:cxn>
                </a:cxnLst>
                <a:pathLst>
                  <a:path w="314" h="422">
                    <a:moveTo>
                      <a:pt x="187" y="4"/>
                    </a:moveTo>
                    <a:cubicBezTo>
                      <a:pt x="179" y="0"/>
                      <a:pt x="60" y="4"/>
                      <a:pt x="60" y="4"/>
                    </a:cubicBezTo>
                    <a:cubicBezTo>
                      <a:pt x="60" y="4"/>
                      <a:pt x="0" y="119"/>
                      <a:pt x="7" y="146"/>
                    </a:cubicBezTo>
                    <a:cubicBezTo>
                      <a:pt x="13" y="173"/>
                      <a:pt x="15" y="250"/>
                      <a:pt x="9" y="267"/>
                    </a:cubicBezTo>
                    <a:cubicBezTo>
                      <a:pt x="2" y="285"/>
                      <a:pt x="18" y="349"/>
                      <a:pt x="18" y="349"/>
                    </a:cubicBezTo>
                    <a:cubicBezTo>
                      <a:pt x="18" y="349"/>
                      <a:pt x="44" y="391"/>
                      <a:pt x="46" y="422"/>
                    </a:cubicBezTo>
                    <a:cubicBezTo>
                      <a:pt x="79" y="388"/>
                      <a:pt x="104" y="337"/>
                      <a:pt x="104" y="337"/>
                    </a:cubicBezTo>
                    <a:cubicBezTo>
                      <a:pt x="91" y="346"/>
                      <a:pt x="62" y="353"/>
                      <a:pt x="62" y="353"/>
                    </a:cubicBezTo>
                    <a:cubicBezTo>
                      <a:pt x="65" y="321"/>
                      <a:pt x="89" y="209"/>
                      <a:pt x="89" y="209"/>
                    </a:cubicBezTo>
                    <a:cubicBezTo>
                      <a:pt x="89" y="209"/>
                      <a:pt x="202" y="129"/>
                      <a:pt x="104" y="99"/>
                    </a:cubicBezTo>
                    <a:cubicBezTo>
                      <a:pt x="114" y="60"/>
                      <a:pt x="236" y="99"/>
                      <a:pt x="236" y="99"/>
                    </a:cubicBezTo>
                    <a:lnTo>
                      <a:pt x="288" y="119"/>
                    </a:lnTo>
                    <a:cubicBezTo>
                      <a:pt x="290" y="113"/>
                      <a:pt x="292" y="109"/>
                      <a:pt x="293" y="107"/>
                    </a:cubicBezTo>
                    <a:cubicBezTo>
                      <a:pt x="302" y="96"/>
                      <a:pt x="314" y="24"/>
                      <a:pt x="314" y="24"/>
                    </a:cubicBezTo>
                    <a:cubicBezTo>
                      <a:pt x="314" y="24"/>
                      <a:pt x="195" y="8"/>
                      <a:pt x="187" y="4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4" name="Freeform 42"/>
              <p:cNvSpPr/>
              <p:nvPr/>
            </p:nvSpPr>
            <p:spPr>
              <a:xfrm>
                <a:off x="274638" y="1130300"/>
                <a:ext cx="339725" cy="120650"/>
              </a:xfrm>
              <a:custGeom>
                <a:avLst/>
                <a:gdLst/>
                <a:ahLst/>
                <a:cxnLst>
                  <a:cxn ang="0">
                    <a:pos x="0" y="56691"/>
                  </a:cxn>
                  <a:cxn ang="0">
                    <a:pos x="274947" y="117743"/>
                  </a:cxn>
                  <a:cxn ang="0">
                    <a:pos x="339725" y="88670"/>
                  </a:cxn>
                  <a:cxn ang="0">
                    <a:pos x="331088" y="24711"/>
                  </a:cxn>
                  <a:cxn ang="0">
                    <a:pos x="12956" y="0"/>
                  </a:cxn>
                  <a:cxn ang="0">
                    <a:pos x="0" y="56691"/>
                  </a:cxn>
                </a:cxnLst>
                <a:pathLst>
                  <a:path w="236" h="83">
                    <a:moveTo>
                      <a:pt x="0" y="39"/>
                    </a:moveTo>
                    <a:cubicBezTo>
                      <a:pt x="0" y="39"/>
                      <a:pt x="136" y="83"/>
                      <a:pt x="191" y="81"/>
                    </a:cubicBezTo>
                    <a:lnTo>
                      <a:pt x="236" y="61"/>
                    </a:lnTo>
                    <a:lnTo>
                      <a:pt x="230" y="17"/>
                    </a:lnTo>
                    <a:lnTo>
                      <a:pt x="9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5" name="Freeform 43"/>
              <p:cNvSpPr/>
              <p:nvPr/>
            </p:nvSpPr>
            <p:spPr>
              <a:xfrm>
                <a:off x="298450" y="344487"/>
                <a:ext cx="309563" cy="857250"/>
              </a:xfrm>
              <a:custGeom>
                <a:avLst/>
                <a:gdLst/>
                <a:ahLst/>
                <a:cxnLst>
                  <a:cxn ang="0">
                    <a:pos x="2880" y="768073"/>
                  </a:cxn>
                  <a:cxn ang="0">
                    <a:pos x="102228" y="842867"/>
                  </a:cxn>
                  <a:cxn ang="0">
                    <a:pos x="309563" y="828483"/>
                  </a:cxn>
                  <a:cxn ang="0">
                    <a:pos x="277887" y="558076"/>
                  </a:cxn>
                  <a:cxn ang="0">
                    <a:pos x="293725" y="384036"/>
                  </a:cxn>
                  <a:cxn ang="0">
                    <a:pos x="214534" y="159656"/>
                  </a:cxn>
                  <a:cxn ang="0">
                    <a:pos x="203016" y="46027"/>
                  </a:cxn>
                  <a:cxn ang="0">
                    <a:pos x="177099" y="113629"/>
                  </a:cxn>
                  <a:cxn ang="0">
                    <a:pos x="35996" y="0"/>
                  </a:cxn>
                  <a:cxn ang="0">
                    <a:pos x="2880" y="40273"/>
                  </a:cxn>
                  <a:cxn ang="0">
                    <a:pos x="2880" y="768073"/>
                  </a:cxn>
                </a:cxnLst>
                <a:pathLst>
                  <a:path w="215" h="596">
                    <a:moveTo>
                      <a:pt x="2" y="534"/>
                    </a:moveTo>
                    <a:cubicBezTo>
                      <a:pt x="2" y="534"/>
                      <a:pt x="0" y="576"/>
                      <a:pt x="71" y="586"/>
                    </a:cubicBezTo>
                    <a:cubicBezTo>
                      <a:pt x="141" y="596"/>
                      <a:pt x="200" y="596"/>
                      <a:pt x="215" y="576"/>
                    </a:cubicBezTo>
                    <a:lnTo>
                      <a:pt x="193" y="388"/>
                    </a:lnTo>
                    <a:cubicBezTo>
                      <a:pt x="193" y="388"/>
                      <a:pt x="208" y="305"/>
                      <a:pt x="204" y="267"/>
                    </a:cubicBezTo>
                    <a:cubicBezTo>
                      <a:pt x="200" y="228"/>
                      <a:pt x="149" y="111"/>
                      <a:pt x="149" y="111"/>
                    </a:cubicBezTo>
                    <a:cubicBezTo>
                      <a:pt x="149" y="111"/>
                      <a:pt x="161" y="54"/>
                      <a:pt x="141" y="32"/>
                    </a:cubicBezTo>
                    <a:lnTo>
                      <a:pt x="123" y="79"/>
                    </a:lnTo>
                    <a:cubicBezTo>
                      <a:pt x="123" y="79"/>
                      <a:pt x="103" y="79"/>
                      <a:pt x="25" y="0"/>
                    </a:cubicBezTo>
                    <a:cubicBezTo>
                      <a:pt x="25" y="0"/>
                      <a:pt x="9" y="18"/>
                      <a:pt x="2" y="28"/>
                    </a:cubicBezTo>
                    <a:lnTo>
                      <a:pt x="2" y="534"/>
                    </a:lnTo>
                    <a:close/>
                  </a:path>
                </a:pathLst>
              </a:custGeom>
              <a:solidFill>
                <a:srgbClr val="D8DCE8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6" name="Freeform 44"/>
              <p:cNvSpPr/>
              <p:nvPr/>
            </p:nvSpPr>
            <p:spPr>
              <a:xfrm>
                <a:off x="298450" y="344487"/>
                <a:ext cx="309563" cy="857250"/>
              </a:xfrm>
              <a:custGeom>
                <a:avLst/>
                <a:gdLst/>
                <a:ahLst/>
                <a:cxnLst>
                  <a:cxn ang="0">
                    <a:pos x="214534" y="831360"/>
                  </a:cxn>
                  <a:cxn ang="0">
                    <a:pos x="56153" y="732115"/>
                  </a:cxn>
                  <a:cxn ang="0">
                    <a:pos x="64792" y="676019"/>
                  </a:cxn>
                  <a:cxn ang="0">
                    <a:pos x="214534" y="762320"/>
                  </a:cxn>
                  <a:cxn ang="0">
                    <a:pos x="67672" y="535062"/>
                  </a:cxn>
                  <a:cxn ang="0">
                    <a:pos x="46074" y="113629"/>
                  </a:cxn>
                  <a:cxn ang="0">
                    <a:pos x="112307" y="174039"/>
                  </a:cxn>
                  <a:cxn ang="0">
                    <a:pos x="67672" y="99245"/>
                  </a:cxn>
                  <a:cxn ang="0">
                    <a:pos x="138223" y="90615"/>
                  </a:cxn>
                  <a:cxn ang="0">
                    <a:pos x="35996" y="0"/>
                  </a:cxn>
                  <a:cxn ang="0">
                    <a:pos x="2880" y="40273"/>
                  </a:cxn>
                  <a:cxn ang="0">
                    <a:pos x="2880" y="768073"/>
                  </a:cxn>
                  <a:cxn ang="0">
                    <a:pos x="102228" y="842867"/>
                  </a:cxn>
                  <a:cxn ang="0">
                    <a:pos x="309563" y="828483"/>
                  </a:cxn>
                  <a:cxn ang="0">
                    <a:pos x="309563" y="827045"/>
                  </a:cxn>
                  <a:cxn ang="0">
                    <a:pos x="214534" y="831360"/>
                  </a:cxn>
                </a:cxnLst>
                <a:pathLst>
                  <a:path w="215" h="596">
                    <a:moveTo>
                      <a:pt x="149" y="578"/>
                    </a:moveTo>
                    <a:cubicBezTo>
                      <a:pt x="66" y="574"/>
                      <a:pt x="39" y="509"/>
                      <a:pt x="39" y="509"/>
                    </a:cubicBezTo>
                    <a:cubicBezTo>
                      <a:pt x="39" y="509"/>
                      <a:pt x="17" y="470"/>
                      <a:pt x="45" y="470"/>
                    </a:cubicBezTo>
                    <a:cubicBezTo>
                      <a:pt x="73" y="471"/>
                      <a:pt x="149" y="530"/>
                      <a:pt x="149" y="530"/>
                    </a:cubicBezTo>
                    <a:cubicBezTo>
                      <a:pt x="130" y="485"/>
                      <a:pt x="83" y="428"/>
                      <a:pt x="47" y="372"/>
                    </a:cubicBezTo>
                    <a:cubicBezTo>
                      <a:pt x="11" y="315"/>
                      <a:pt x="32" y="79"/>
                      <a:pt x="32" y="79"/>
                    </a:cubicBezTo>
                    <a:lnTo>
                      <a:pt x="78" y="121"/>
                    </a:lnTo>
                    <a:lnTo>
                      <a:pt x="47" y="69"/>
                    </a:lnTo>
                    <a:cubicBezTo>
                      <a:pt x="72" y="84"/>
                      <a:pt x="87" y="77"/>
                      <a:pt x="96" y="63"/>
                    </a:cubicBezTo>
                    <a:cubicBezTo>
                      <a:pt x="80" y="52"/>
                      <a:pt x="58" y="33"/>
                      <a:pt x="25" y="0"/>
                    </a:cubicBezTo>
                    <a:cubicBezTo>
                      <a:pt x="25" y="0"/>
                      <a:pt x="9" y="18"/>
                      <a:pt x="2" y="28"/>
                    </a:cubicBezTo>
                    <a:lnTo>
                      <a:pt x="2" y="534"/>
                    </a:lnTo>
                    <a:cubicBezTo>
                      <a:pt x="2" y="534"/>
                      <a:pt x="0" y="576"/>
                      <a:pt x="71" y="586"/>
                    </a:cubicBezTo>
                    <a:cubicBezTo>
                      <a:pt x="141" y="596"/>
                      <a:pt x="200" y="596"/>
                      <a:pt x="215" y="576"/>
                    </a:cubicBezTo>
                    <a:lnTo>
                      <a:pt x="215" y="575"/>
                    </a:lnTo>
                    <a:cubicBezTo>
                      <a:pt x="192" y="577"/>
                      <a:pt x="169" y="578"/>
                      <a:pt x="149" y="578"/>
                    </a:cubicBezTo>
                    <a:close/>
                  </a:path>
                </a:pathLst>
              </a:custGeom>
              <a:solidFill>
                <a:srgbClr val="AFB0B2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7" name="Freeform 45"/>
              <p:cNvSpPr/>
              <p:nvPr/>
            </p:nvSpPr>
            <p:spPr>
              <a:xfrm>
                <a:off x="0" y="371475"/>
                <a:ext cx="457200" cy="1096962"/>
              </a:xfrm>
              <a:custGeom>
                <a:avLst/>
                <a:gdLst/>
                <a:ahLst/>
                <a:cxnLst>
                  <a:cxn ang="0">
                    <a:pos x="0" y="1049518"/>
                  </a:cxn>
                  <a:cxn ang="0">
                    <a:pos x="166777" y="1096962"/>
                  </a:cxn>
                  <a:cxn ang="0">
                    <a:pos x="378125" y="704471"/>
                  </a:cxn>
                  <a:cxn ang="0">
                    <a:pos x="444260" y="520446"/>
                  </a:cxn>
                  <a:cxn ang="0">
                    <a:pos x="291860" y="0"/>
                  </a:cxn>
                  <a:cxn ang="0">
                    <a:pos x="166777" y="69009"/>
                  </a:cxn>
                  <a:cxn ang="0">
                    <a:pos x="169653" y="342172"/>
                  </a:cxn>
                  <a:cxn ang="0">
                    <a:pos x="0" y="1049518"/>
                  </a:cxn>
                </a:cxnLst>
                <a:pathLst>
                  <a:path w="318" h="763">
                    <a:moveTo>
                      <a:pt x="0" y="730"/>
                    </a:moveTo>
                    <a:lnTo>
                      <a:pt x="116" y="763"/>
                    </a:lnTo>
                    <a:cubicBezTo>
                      <a:pt x="116" y="763"/>
                      <a:pt x="251" y="503"/>
                      <a:pt x="263" y="490"/>
                    </a:cubicBezTo>
                    <a:cubicBezTo>
                      <a:pt x="275" y="476"/>
                      <a:pt x="318" y="439"/>
                      <a:pt x="309" y="362"/>
                    </a:cubicBezTo>
                    <a:cubicBezTo>
                      <a:pt x="301" y="285"/>
                      <a:pt x="292" y="104"/>
                      <a:pt x="203" y="0"/>
                    </a:cubicBezTo>
                    <a:cubicBezTo>
                      <a:pt x="203" y="0"/>
                      <a:pt x="166" y="51"/>
                      <a:pt x="116" y="48"/>
                    </a:cubicBezTo>
                    <a:lnTo>
                      <a:pt x="118" y="238"/>
                    </a:lnTo>
                    <a:cubicBezTo>
                      <a:pt x="118" y="238"/>
                      <a:pt x="92" y="554"/>
                      <a:pt x="0" y="730"/>
                    </a:cubicBezTo>
                    <a:close/>
                  </a:path>
                </a:pathLst>
              </a:custGeom>
              <a:solidFill>
                <a:srgbClr val="383837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8" name="Freeform 46"/>
              <p:cNvSpPr/>
              <p:nvPr/>
            </p:nvSpPr>
            <p:spPr>
              <a:xfrm>
                <a:off x="430213" y="457200"/>
                <a:ext cx="184150" cy="730250"/>
              </a:xfrm>
              <a:custGeom>
                <a:avLst/>
                <a:gdLst/>
                <a:ahLst/>
                <a:cxnLst>
                  <a:cxn ang="0">
                    <a:pos x="98600" y="679838"/>
                  </a:cxn>
                  <a:cxn ang="0">
                    <a:pos x="146450" y="730250"/>
                  </a:cxn>
                  <a:cxn ang="0">
                    <a:pos x="184150" y="688480"/>
                  </a:cxn>
                  <a:cxn ang="0">
                    <a:pos x="142100" y="313993"/>
                  </a:cxn>
                  <a:cxn ang="0">
                    <a:pos x="62350" y="76338"/>
                  </a:cxn>
                  <a:cxn ang="0">
                    <a:pos x="44950" y="0"/>
                  </a:cxn>
                  <a:cxn ang="0">
                    <a:pos x="0" y="46091"/>
                  </a:cxn>
                  <a:cxn ang="0">
                    <a:pos x="20300" y="84980"/>
                  </a:cxn>
                  <a:cxn ang="0">
                    <a:pos x="59450" y="265022"/>
                  </a:cxn>
                  <a:cxn ang="0">
                    <a:pos x="98600" y="679838"/>
                  </a:cxn>
                </a:cxnLst>
                <a:pathLst>
                  <a:path w="127" h="507">
                    <a:moveTo>
                      <a:pt x="68" y="472"/>
                    </a:moveTo>
                    <a:lnTo>
                      <a:pt x="101" y="507"/>
                    </a:lnTo>
                    <a:lnTo>
                      <a:pt x="127" y="478"/>
                    </a:lnTo>
                    <a:cubicBezTo>
                      <a:pt x="127" y="478"/>
                      <a:pt x="107" y="272"/>
                      <a:pt x="98" y="218"/>
                    </a:cubicBezTo>
                    <a:cubicBezTo>
                      <a:pt x="88" y="164"/>
                      <a:pt x="43" y="53"/>
                      <a:pt x="43" y="53"/>
                    </a:cubicBezTo>
                    <a:cubicBezTo>
                      <a:pt x="43" y="53"/>
                      <a:pt x="61" y="22"/>
                      <a:pt x="31" y="0"/>
                    </a:cubicBezTo>
                    <a:cubicBezTo>
                      <a:pt x="31" y="0"/>
                      <a:pt x="6" y="5"/>
                      <a:pt x="0" y="32"/>
                    </a:cubicBezTo>
                    <a:lnTo>
                      <a:pt x="14" y="59"/>
                    </a:lnTo>
                    <a:cubicBezTo>
                      <a:pt x="14" y="59"/>
                      <a:pt x="36" y="146"/>
                      <a:pt x="41" y="184"/>
                    </a:cubicBezTo>
                    <a:cubicBezTo>
                      <a:pt x="46" y="223"/>
                      <a:pt x="48" y="451"/>
                      <a:pt x="68" y="472"/>
                    </a:cubicBezTo>
                    <a:close/>
                  </a:path>
                </a:pathLst>
              </a:custGeom>
              <a:solidFill>
                <a:srgbClr val="9D3D25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69" name="Freeform 47"/>
              <p:cNvSpPr/>
              <p:nvPr/>
            </p:nvSpPr>
            <p:spPr>
              <a:xfrm>
                <a:off x="614363" y="725487"/>
                <a:ext cx="412750" cy="296862"/>
              </a:xfrm>
              <a:custGeom>
                <a:avLst/>
                <a:gdLst/>
                <a:ahLst/>
                <a:cxnLst>
                  <a:cxn ang="0">
                    <a:pos x="398368" y="217603"/>
                  </a:cxn>
                  <a:cxn ang="0">
                    <a:pos x="343719" y="77818"/>
                  </a:cxn>
                  <a:cxn ang="0">
                    <a:pos x="221476" y="109522"/>
                  </a:cxn>
                  <a:cxn ang="0">
                    <a:pos x="182645" y="129697"/>
                  </a:cxn>
                  <a:cxn ang="0">
                    <a:pos x="125119" y="129697"/>
                  </a:cxn>
                  <a:cxn ang="0">
                    <a:pos x="71908" y="129697"/>
                  </a:cxn>
                  <a:cxn ang="0">
                    <a:pos x="53212" y="110963"/>
                  </a:cxn>
                  <a:cxn ang="0">
                    <a:pos x="17258" y="0"/>
                  </a:cxn>
                  <a:cxn ang="0">
                    <a:pos x="0" y="252189"/>
                  </a:cxn>
                  <a:cxn ang="0">
                    <a:pos x="8629" y="295421"/>
                  </a:cxn>
                  <a:cxn ang="0">
                    <a:pos x="175455" y="276687"/>
                  </a:cxn>
                  <a:cxn ang="0">
                    <a:pos x="398368" y="217603"/>
                  </a:cxn>
                </a:cxnLst>
                <a:pathLst>
                  <a:path w="287" h="206">
                    <a:moveTo>
                      <a:pt x="277" y="151"/>
                    </a:moveTo>
                    <a:cubicBezTo>
                      <a:pt x="277" y="151"/>
                      <a:pt x="287" y="89"/>
                      <a:pt x="239" y="54"/>
                    </a:cubicBezTo>
                    <a:cubicBezTo>
                      <a:pt x="239" y="54"/>
                      <a:pt x="158" y="69"/>
                      <a:pt x="154" y="76"/>
                    </a:cubicBezTo>
                    <a:cubicBezTo>
                      <a:pt x="151" y="82"/>
                      <a:pt x="127" y="90"/>
                      <a:pt x="127" y="90"/>
                    </a:cubicBezTo>
                    <a:cubicBezTo>
                      <a:pt x="127" y="90"/>
                      <a:pt x="92" y="88"/>
                      <a:pt x="87" y="90"/>
                    </a:cubicBezTo>
                    <a:cubicBezTo>
                      <a:pt x="82" y="92"/>
                      <a:pt x="58" y="76"/>
                      <a:pt x="50" y="90"/>
                    </a:cubicBezTo>
                    <a:lnTo>
                      <a:pt x="37" y="77"/>
                    </a:lnTo>
                    <a:cubicBezTo>
                      <a:pt x="37" y="77"/>
                      <a:pt x="42" y="34"/>
                      <a:pt x="12" y="0"/>
                    </a:cubicBezTo>
                    <a:lnTo>
                      <a:pt x="0" y="175"/>
                    </a:lnTo>
                    <a:lnTo>
                      <a:pt x="6" y="205"/>
                    </a:lnTo>
                    <a:cubicBezTo>
                      <a:pt x="6" y="205"/>
                      <a:pt x="95" y="206"/>
                      <a:pt x="122" y="192"/>
                    </a:cubicBezTo>
                    <a:cubicBezTo>
                      <a:pt x="149" y="178"/>
                      <a:pt x="260" y="165"/>
                      <a:pt x="277" y="151"/>
                    </a:cubicBezTo>
                    <a:close/>
                  </a:path>
                </a:pathLst>
              </a:custGeom>
              <a:solidFill>
                <a:srgbClr val="383837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0" name="Freeform 48"/>
              <p:cNvSpPr/>
              <p:nvPr/>
            </p:nvSpPr>
            <p:spPr>
              <a:xfrm>
                <a:off x="654050" y="800100"/>
                <a:ext cx="357188" cy="190500"/>
              </a:xfrm>
              <a:custGeom>
                <a:avLst/>
                <a:gdLst/>
                <a:ahLst/>
                <a:cxnLst>
                  <a:cxn ang="0">
                    <a:pos x="303898" y="2865"/>
                  </a:cxn>
                  <a:cxn ang="0">
                    <a:pos x="181475" y="34376"/>
                  </a:cxn>
                  <a:cxn ang="0">
                    <a:pos x="142587" y="54429"/>
                  </a:cxn>
                  <a:cxn ang="0">
                    <a:pos x="84976" y="54429"/>
                  </a:cxn>
                  <a:cxn ang="0">
                    <a:pos x="44649" y="47267"/>
                  </a:cxn>
                  <a:cxn ang="0">
                    <a:pos x="20164" y="98831"/>
                  </a:cxn>
                  <a:cxn ang="0">
                    <a:pos x="53290" y="91669"/>
                  </a:cxn>
                  <a:cxn ang="0">
                    <a:pos x="0" y="190500"/>
                  </a:cxn>
                  <a:cxn ang="0">
                    <a:pos x="84976" y="95966"/>
                  </a:cxn>
                  <a:cxn ang="0">
                    <a:pos x="159870" y="73049"/>
                  </a:cxn>
                  <a:cxn ang="0">
                    <a:pos x="119543" y="163286"/>
                  </a:cxn>
                  <a:cxn ang="0">
                    <a:pos x="233324" y="54429"/>
                  </a:cxn>
                  <a:cxn ang="0">
                    <a:pos x="286615" y="73049"/>
                  </a:cxn>
                  <a:cxn ang="0">
                    <a:pos x="348546" y="95966"/>
                  </a:cxn>
                  <a:cxn ang="0">
                    <a:pos x="357188" y="94534"/>
                  </a:cxn>
                  <a:cxn ang="0">
                    <a:pos x="303898" y="2865"/>
                  </a:cxn>
                </a:cxnLst>
                <a:pathLst>
                  <a:path w="248" h="133">
                    <a:moveTo>
                      <a:pt x="211" y="2"/>
                    </a:moveTo>
                    <a:cubicBezTo>
                      <a:pt x="211" y="2"/>
                      <a:pt x="130" y="17"/>
                      <a:pt x="126" y="24"/>
                    </a:cubicBezTo>
                    <a:cubicBezTo>
                      <a:pt x="123" y="30"/>
                      <a:pt x="99" y="38"/>
                      <a:pt x="99" y="38"/>
                    </a:cubicBezTo>
                    <a:cubicBezTo>
                      <a:pt x="99" y="38"/>
                      <a:pt x="64" y="36"/>
                      <a:pt x="59" y="38"/>
                    </a:cubicBezTo>
                    <a:cubicBezTo>
                      <a:pt x="55" y="40"/>
                      <a:pt x="42" y="31"/>
                      <a:pt x="31" y="33"/>
                    </a:cubicBezTo>
                    <a:cubicBezTo>
                      <a:pt x="27" y="47"/>
                      <a:pt x="22" y="63"/>
                      <a:pt x="14" y="69"/>
                    </a:cubicBezTo>
                    <a:lnTo>
                      <a:pt x="37" y="64"/>
                    </a:lnTo>
                    <a:cubicBezTo>
                      <a:pt x="37" y="64"/>
                      <a:pt x="11" y="123"/>
                      <a:pt x="0" y="133"/>
                    </a:cubicBezTo>
                    <a:cubicBezTo>
                      <a:pt x="0" y="133"/>
                      <a:pt x="59" y="96"/>
                      <a:pt x="59" y="67"/>
                    </a:cubicBezTo>
                    <a:cubicBezTo>
                      <a:pt x="59" y="38"/>
                      <a:pt x="111" y="51"/>
                      <a:pt x="111" y="51"/>
                    </a:cubicBezTo>
                    <a:cubicBezTo>
                      <a:pt x="111" y="51"/>
                      <a:pt x="142" y="77"/>
                      <a:pt x="83" y="114"/>
                    </a:cubicBezTo>
                    <a:cubicBezTo>
                      <a:pt x="83" y="114"/>
                      <a:pt x="146" y="76"/>
                      <a:pt x="162" y="38"/>
                    </a:cubicBezTo>
                    <a:cubicBezTo>
                      <a:pt x="177" y="0"/>
                      <a:pt x="199" y="51"/>
                      <a:pt x="199" y="51"/>
                    </a:cubicBezTo>
                    <a:cubicBezTo>
                      <a:pt x="199" y="51"/>
                      <a:pt x="242" y="67"/>
                      <a:pt x="242" y="67"/>
                    </a:cubicBezTo>
                    <a:lnTo>
                      <a:pt x="248" y="66"/>
                    </a:lnTo>
                    <a:cubicBezTo>
                      <a:pt x="245" y="46"/>
                      <a:pt x="236" y="20"/>
                      <a:pt x="211" y="2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1" name="Freeform 49"/>
              <p:cNvSpPr/>
              <p:nvPr/>
            </p:nvSpPr>
            <p:spPr>
              <a:xfrm>
                <a:off x="263525" y="392112"/>
                <a:ext cx="173038" cy="774700"/>
              </a:xfrm>
              <a:custGeom>
                <a:avLst/>
                <a:gdLst/>
                <a:ahLst/>
                <a:cxnLst>
                  <a:cxn ang="0">
                    <a:pos x="62005" y="774700"/>
                  </a:cxn>
                  <a:cxn ang="0">
                    <a:pos x="113917" y="683982"/>
                  </a:cxn>
                  <a:cxn ang="0">
                    <a:pos x="164386" y="614864"/>
                  </a:cxn>
                  <a:cxn ang="0">
                    <a:pos x="167270" y="480948"/>
                  </a:cxn>
                  <a:cxn ang="0">
                    <a:pos x="23072" y="110877"/>
                  </a:cxn>
                  <a:cxn ang="0">
                    <a:pos x="37492" y="86398"/>
                  </a:cxn>
                  <a:cxn ang="0">
                    <a:pos x="8652" y="0"/>
                  </a:cxn>
                  <a:cxn ang="0">
                    <a:pos x="0" y="7200"/>
                  </a:cxn>
                  <a:cxn ang="0">
                    <a:pos x="10094" y="79198"/>
                  </a:cxn>
                  <a:cxn ang="0">
                    <a:pos x="10094" y="110877"/>
                  </a:cxn>
                  <a:cxn ang="0">
                    <a:pos x="148524" y="486707"/>
                  </a:cxn>
                  <a:cxn ang="0">
                    <a:pos x="90845" y="663823"/>
                  </a:cxn>
                  <a:cxn ang="0">
                    <a:pos x="62005" y="774700"/>
                  </a:cxn>
                </a:cxnLst>
                <a:pathLst>
                  <a:path w="120" h="538">
                    <a:moveTo>
                      <a:pt x="43" y="538"/>
                    </a:moveTo>
                    <a:cubicBezTo>
                      <a:pt x="61" y="504"/>
                      <a:pt x="76" y="479"/>
                      <a:pt x="79" y="475"/>
                    </a:cubicBezTo>
                    <a:cubicBezTo>
                      <a:pt x="86" y="467"/>
                      <a:pt x="102" y="452"/>
                      <a:pt x="114" y="427"/>
                    </a:cubicBezTo>
                    <a:cubicBezTo>
                      <a:pt x="118" y="389"/>
                      <a:pt x="120" y="350"/>
                      <a:pt x="116" y="334"/>
                    </a:cubicBezTo>
                    <a:cubicBezTo>
                      <a:pt x="106" y="297"/>
                      <a:pt x="16" y="77"/>
                      <a:pt x="16" y="77"/>
                    </a:cubicBezTo>
                    <a:lnTo>
                      <a:pt x="26" y="60"/>
                    </a:lnTo>
                    <a:lnTo>
                      <a:pt x="6" y="0"/>
                    </a:lnTo>
                    <a:cubicBezTo>
                      <a:pt x="4" y="2"/>
                      <a:pt x="2" y="3"/>
                      <a:pt x="0" y="5"/>
                    </a:cubicBezTo>
                    <a:lnTo>
                      <a:pt x="7" y="55"/>
                    </a:lnTo>
                    <a:lnTo>
                      <a:pt x="7" y="77"/>
                    </a:lnTo>
                    <a:cubicBezTo>
                      <a:pt x="7" y="77"/>
                      <a:pt x="95" y="313"/>
                      <a:pt x="103" y="338"/>
                    </a:cubicBezTo>
                    <a:cubicBezTo>
                      <a:pt x="112" y="362"/>
                      <a:pt x="76" y="437"/>
                      <a:pt x="63" y="461"/>
                    </a:cubicBezTo>
                    <a:cubicBezTo>
                      <a:pt x="56" y="474"/>
                      <a:pt x="49" y="509"/>
                      <a:pt x="43" y="538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2" name="Freeform 50"/>
              <p:cNvSpPr/>
              <p:nvPr/>
            </p:nvSpPr>
            <p:spPr>
              <a:xfrm>
                <a:off x="122238" y="457200"/>
                <a:ext cx="198438" cy="841375"/>
              </a:xfrm>
              <a:custGeom>
                <a:avLst/>
                <a:gdLst/>
                <a:ahLst/>
                <a:cxnLst>
                  <a:cxn ang="0">
                    <a:pos x="142358" y="175466"/>
                  </a:cxn>
                  <a:cxn ang="0">
                    <a:pos x="198438" y="221490"/>
                  </a:cxn>
                  <a:cxn ang="0">
                    <a:pos x="83401" y="60406"/>
                  </a:cxn>
                  <a:cxn ang="0">
                    <a:pos x="44577" y="0"/>
                  </a:cxn>
                  <a:cxn ang="0">
                    <a:pos x="46015" y="256008"/>
                  </a:cxn>
                  <a:cxn ang="0">
                    <a:pos x="0" y="578176"/>
                  </a:cxn>
                  <a:cxn ang="0">
                    <a:pos x="41701" y="664471"/>
                  </a:cxn>
                  <a:cxn ang="0">
                    <a:pos x="133730" y="841375"/>
                  </a:cxn>
                  <a:cxn ang="0">
                    <a:pos x="182620" y="750765"/>
                  </a:cxn>
                  <a:cxn ang="0">
                    <a:pos x="122226" y="562355"/>
                  </a:cxn>
                  <a:cxn ang="0">
                    <a:pos x="169679" y="562355"/>
                  </a:cxn>
                  <a:cxn ang="0">
                    <a:pos x="122226" y="533590"/>
                  </a:cxn>
                  <a:cxn ang="0">
                    <a:pos x="112161" y="415654"/>
                  </a:cxn>
                  <a:cxn ang="0">
                    <a:pos x="126540" y="345179"/>
                  </a:cxn>
                  <a:cxn ang="0">
                    <a:pos x="142358" y="267514"/>
                  </a:cxn>
                  <a:cxn ang="0">
                    <a:pos x="142358" y="175466"/>
                  </a:cxn>
                </a:cxnLst>
                <a:pathLst>
                  <a:path w="138" h="585">
                    <a:moveTo>
                      <a:pt x="99" y="122"/>
                    </a:moveTo>
                    <a:lnTo>
                      <a:pt x="138" y="154"/>
                    </a:lnTo>
                    <a:cubicBezTo>
                      <a:pt x="138" y="154"/>
                      <a:pt x="67" y="65"/>
                      <a:pt x="58" y="42"/>
                    </a:cubicBezTo>
                    <a:cubicBezTo>
                      <a:pt x="53" y="30"/>
                      <a:pt x="42" y="14"/>
                      <a:pt x="31" y="0"/>
                    </a:cubicBezTo>
                    <a:lnTo>
                      <a:pt x="32" y="178"/>
                    </a:lnTo>
                    <a:cubicBezTo>
                      <a:pt x="32" y="178"/>
                      <a:pt x="24" y="281"/>
                      <a:pt x="0" y="402"/>
                    </a:cubicBezTo>
                    <a:lnTo>
                      <a:pt x="29" y="462"/>
                    </a:lnTo>
                    <a:lnTo>
                      <a:pt x="93" y="585"/>
                    </a:lnTo>
                    <a:cubicBezTo>
                      <a:pt x="104" y="564"/>
                      <a:pt x="116" y="542"/>
                      <a:pt x="127" y="522"/>
                    </a:cubicBezTo>
                    <a:cubicBezTo>
                      <a:pt x="111" y="475"/>
                      <a:pt x="85" y="398"/>
                      <a:pt x="85" y="391"/>
                    </a:cubicBezTo>
                    <a:cubicBezTo>
                      <a:pt x="85" y="383"/>
                      <a:pt x="105" y="383"/>
                      <a:pt x="118" y="391"/>
                    </a:cubicBezTo>
                    <a:lnTo>
                      <a:pt x="85" y="371"/>
                    </a:lnTo>
                    <a:lnTo>
                      <a:pt x="78" y="289"/>
                    </a:lnTo>
                    <a:cubicBezTo>
                      <a:pt x="78" y="289"/>
                      <a:pt x="90" y="261"/>
                      <a:pt x="88" y="240"/>
                    </a:cubicBezTo>
                    <a:cubicBezTo>
                      <a:pt x="86" y="218"/>
                      <a:pt x="99" y="186"/>
                      <a:pt x="99" y="186"/>
                    </a:cubicBezTo>
                    <a:lnTo>
                      <a:pt x="99" y="122"/>
                    </a:ln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3" name="Freeform 51"/>
              <p:cNvSpPr/>
              <p:nvPr/>
            </p:nvSpPr>
            <p:spPr>
              <a:xfrm>
                <a:off x="196850" y="428625"/>
                <a:ext cx="77788" cy="134937"/>
              </a:xfrm>
              <a:custGeom>
                <a:avLst/>
                <a:gdLst/>
                <a:ahLst/>
                <a:cxnLst>
                  <a:cxn ang="0">
                    <a:pos x="77788" y="134937"/>
                  </a:cxn>
                  <a:cxn ang="0">
                    <a:pos x="25929" y="0"/>
                  </a:cxn>
                  <a:cxn ang="0">
                    <a:pos x="0" y="8613"/>
                  </a:cxn>
                  <a:cxn ang="0">
                    <a:pos x="77788" y="134937"/>
                  </a:cxn>
                </a:cxnLst>
                <a:pathLst>
                  <a:path w="54" h="94">
                    <a:moveTo>
                      <a:pt x="54" y="94"/>
                    </a:moveTo>
                    <a:lnTo>
                      <a:pt x="18" y="0"/>
                    </a:lnTo>
                    <a:cubicBezTo>
                      <a:pt x="12" y="3"/>
                      <a:pt x="6" y="5"/>
                      <a:pt x="0" y="6"/>
                    </a:cubicBezTo>
                    <a:cubicBezTo>
                      <a:pt x="14" y="21"/>
                      <a:pt x="32" y="48"/>
                      <a:pt x="54" y="94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4" name="Freeform 52"/>
              <p:cNvSpPr/>
              <p:nvPr/>
            </p:nvSpPr>
            <p:spPr>
              <a:xfrm>
                <a:off x="211138" y="1260475"/>
                <a:ext cx="123825" cy="214312"/>
              </a:xfrm>
              <a:custGeom>
                <a:avLst/>
                <a:gdLst/>
                <a:ahLst/>
                <a:cxnLst>
                  <a:cxn ang="0">
                    <a:pos x="5759" y="66163"/>
                  </a:cxn>
                  <a:cxn ang="0">
                    <a:pos x="21597" y="165409"/>
                  </a:cxn>
                  <a:cxn ang="0">
                    <a:pos x="21597" y="214312"/>
                  </a:cxn>
                  <a:cxn ang="0">
                    <a:pos x="123825" y="126574"/>
                  </a:cxn>
                  <a:cxn ang="0">
                    <a:pos x="84950" y="34520"/>
                  </a:cxn>
                  <a:cxn ang="0">
                    <a:pos x="5759" y="66163"/>
                  </a:cxn>
                </a:cxnLst>
                <a:pathLst>
                  <a:path w="86" h="149">
                    <a:moveTo>
                      <a:pt x="4" y="46"/>
                    </a:moveTo>
                    <a:cubicBezTo>
                      <a:pt x="0" y="52"/>
                      <a:pt x="2" y="110"/>
                      <a:pt x="15" y="115"/>
                    </a:cubicBezTo>
                    <a:lnTo>
                      <a:pt x="15" y="149"/>
                    </a:lnTo>
                    <a:lnTo>
                      <a:pt x="86" y="88"/>
                    </a:lnTo>
                    <a:cubicBezTo>
                      <a:pt x="86" y="88"/>
                      <a:pt x="77" y="48"/>
                      <a:pt x="59" y="24"/>
                    </a:cubicBezTo>
                    <a:cubicBezTo>
                      <a:pt x="42" y="0"/>
                      <a:pt x="4" y="46"/>
                      <a:pt x="4" y="46"/>
                    </a:cubicBezTo>
                    <a:close/>
                  </a:path>
                </a:pathLst>
              </a:custGeom>
              <a:solidFill>
                <a:srgbClr val="EAAD6A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5" name="Freeform 53"/>
              <p:cNvSpPr/>
              <p:nvPr/>
            </p:nvSpPr>
            <p:spPr>
              <a:xfrm>
                <a:off x="20638" y="439737"/>
                <a:ext cx="280988" cy="928687"/>
              </a:xfrm>
              <a:custGeom>
                <a:avLst/>
                <a:gdLst/>
                <a:ahLst/>
                <a:cxnLst>
                  <a:cxn ang="0">
                    <a:pos x="157065" y="928687"/>
                  </a:cxn>
                  <a:cxn ang="0">
                    <a:pos x="280988" y="845177"/>
                  </a:cxn>
                  <a:cxn ang="0">
                    <a:pos x="193089" y="551453"/>
                  </a:cxn>
                  <a:cxn ang="0">
                    <a:pos x="201735" y="349877"/>
                  </a:cxn>
                  <a:cxn ang="0">
                    <a:pos x="243523" y="192937"/>
                  </a:cxn>
                  <a:cxn ang="0">
                    <a:pos x="145537" y="0"/>
                  </a:cxn>
                  <a:cxn ang="0">
                    <a:pos x="72048" y="35996"/>
                  </a:cxn>
                  <a:cxn ang="0">
                    <a:pos x="57639" y="56153"/>
                  </a:cxn>
                  <a:cxn ang="0">
                    <a:pos x="27378" y="132464"/>
                  </a:cxn>
                  <a:cxn ang="0">
                    <a:pos x="27378" y="226052"/>
                  </a:cxn>
                  <a:cxn ang="0">
                    <a:pos x="7205" y="249090"/>
                  </a:cxn>
                  <a:cxn ang="0">
                    <a:pos x="7205" y="306683"/>
                  </a:cxn>
                  <a:cxn ang="0">
                    <a:pos x="31701" y="329720"/>
                  </a:cxn>
                  <a:cxn ang="0">
                    <a:pos x="17292" y="414670"/>
                  </a:cxn>
                  <a:cxn ang="0">
                    <a:pos x="14410" y="519777"/>
                  </a:cxn>
                  <a:cxn ang="0">
                    <a:pos x="38906" y="619125"/>
                  </a:cxn>
                  <a:cxn ang="0">
                    <a:pos x="157065" y="928687"/>
                  </a:cxn>
                </a:cxnLst>
                <a:pathLst>
                  <a:path w="195" h="645">
                    <a:moveTo>
                      <a:pt x="109" y="645"/>
                    </a:moveTo>
                    <a:cubicBezTo>
                      <a:pt x="109" y="645"/>
                      <a:pt x="170" y="592"/>
                      <a:pt x="195" y="587"/>
                    </a:cubicBezTo>
                    <a:cubicBezTo>
                      <a:pt x="195" y="587"/>
                      <a:pt x="144" y="410"/>
                      <a:pt x="134" y="383"/>
                    </a:cubicBezTo>
                    <a:lnTo>
                      <a:pt x="140" y="243"/>
                    </a:lnTo>
                    <a:cubicBezTo>
                      <a:pt x="140" y="243"/>
                      <a:pt x="171" y="159"/>
                      <a:pt x="169" y="134"/>
                    </a:cubicBezTo>
                    <a:cubicBezTo>
                      <a:pt x="168" y="109"/>
                      <a:pt x="101" y="0"/>
                      <a:pt x="101" y="0"/>
                    </a:cubicBezTo>
                    <a:cubicBezTo>
                      <a:pt x="101" y="0"/>
                      <a:pt x="64" y="13"/>
                      <a:pt x="50" y="25"/>
                    </a:cubicBezTo>
                    <a:cubicBezTo>
                      <a:pt x="37" y="37"/>
                      <a:pt x="40" y="39"/>
                      <a:pt x="40" y="39"/>
                    </a:cubicBezTo>
                    <a:cubicBezTo>
                      <a:pt x="40" y="39"/>
                      <a:pt x="22" y="87"/>
                      <a:pt x="19" y="92"/>
                    </a:cubicBezTo>
                    <a:cubicBezTo>
                      <a:pt x="15" y="97"/>
                      <a:pt x="19" y="157"/>
                      <a:pt x="19" y="157"/>
                    </a:cubicBezTo>
                    <a:cubicBezTo>
                      <a:pt x="19" y="157"/>
                      <a:pt x="3" y="161"/>
                      <a:pt x="5" y="173"/>
                    </a:cubicBezTo>
                    <a:cubicBezTo>
                      <a:pt x="7" y="185"/>
                      <a:pt x="0" y="205"/>
                      <a:pt x="5" y="213"/>
                    </a:cubicBezTo>
                    <a:cubicBezTo>
                      <a:pt x="10" y="222"/>
                      <a:pt x="22" y="229"/>
                      <a:pt x="22" y="229"/>
                    </a:cubicBezTo>
                    <a:cubicBezTo>
                      <a:pt x="22" y="229"/>
                      <a:pt x="13" y="279"/>
                      <a:pt x="12" y="288"/>
                    </a:cubicBezTo>
                    <a:cubicBezTo>
                      <a:pt x="10" y="297"/>
                      <a:pt x="7" y="349"/>
                      <a:pt x="10" y="361"/>
                    </a:cubicBezTo>
                    <a:cubicBezTo>
                      <a:pt x="13" y="373"/>
                      <a:pt x="27" y="430"/>
                      <a:pt x="27" y="430"/>
                    </a:cubicBezTo>
                    <a:cubicBezTo>
                      <a:pt x="27" y="430"/>
                      <a:pt x="88" y="632"/>
                      <a:pt x="109" y="645"/>
                    </a:cubicBezTo>
                    <a:close/>
                  </a:path>
                </a:pathLst>
              </a:custGeom>
              <a:solidFill>
                <a:srgbClr val="383837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6" name="Freeform 54"/>
              <p:cNvSpPr>
                <a:spLocks noEditPoints="1"/>
              </p:cNvSpPr>
              <p:nvPr/>
            </p:nvSpPr>
            <p:spPr>
              <a:xfrm>
                <a:off x="20638" y="471487"/>
                <a:ext cx="214313" cy="896937"/>
              </a:xfrm>
              <a:custGeom>
                <a:avLst/>
                <a:gdLst/>
                <a:ahLst/>
                <a:cxnLst>
                  <a:cxn ang="0">
                    <a:pos x="44589" y="156928"/>
                  </a:cxn>
                  <a:cxn ang="0">
                    <a:pos x="43150" y="155488"/>
                  </a:cxn>
                  <a:cxn ang="0">
                    <a:pos x="44589" y="156928"/>
                  </a:cxn>
                  <a:cxn ang="0">
                    <a:pos x="100684" y="695378"/>
                  </a:cxn>
                  <a:cxn ang="0">
                    <a:pos x="37397" y="479422"/>
                  </a:cxn>
                  <a:cxn ang="0">
                    <a:pos x="63287" y="477982"/>
                  </a:cxn>
                  <a:cxn ang="0">
                    <a:pos x="159656" y="424713"/>
                  </a:cxn>
                  <a:cxn ang="0">
                    <a:pos x="81986" y="459266"/>
                  </a:cxn>
                  <a:cxn ang="0">
                    <a:pos x="38835" y="424713"/>
                  </a:cxn>
                  <a:cxn ang="0">
                    <a:pos x="67602" y="348409"/>
                  </a:cxn>
                  <a:cxn ang="0">
                    <a:pos x="77670" y="283622"/>
                  </a:cxn>
                  <a:cxn ang="0">
                    <a:pos x="192738" y="336891"/>
                  </a:cxn>
                  <a:cxn ang="0">
                    <a:pos x="143834" y="274984"/>
                  </a:cxn>
                  <a:cxn ang="0">
                    <a:pos x="87739" y="243310"/>
                  </a:cxn>
                  <a:cxn ang="0">
                    <a:pos x="179793" y="244750"/>
                  </a:cxn>
                  <a:cxn ang="0">
                    <a:pos x="100684" y="200119"/>
                  </a:cxn>
                  <a:cxn ang="0">
                    <a:pos x="146711" y="185722"/>
                  </a:cxn>
                  <a:cxn ang="0">
                    <a:pos x="38835" y="185722"/>
                  </a:cxn>
                  <a:cxn ang="0">
                    <a:pos x="81986" y="128134"/>
                  </a:cxn>
                  <a:cxn ang="0">
                    <a:pos x="41712" y="143971"/>
                  </a:cxn>
                  <a:cxn ang="0">
                    <a:pos x="43150" y="119496"/>
                  </a:cxn>
                  <a:cxn ang="0">
                    <a:pos x="81986" y="46071"/>
                  </a:cxn>
                  <a:cxn ang="0">
                    <a:pos x="81986" y="0"/>
                  </a:cxn>
                  <a:cxn ang="0">
                    <a:pos x="71917" y="4319"/>
                  </a:cxn>
                  <a:cxn ang="0">
                    <a:pos x="61849" y="8638"/>
                  </a:cxn>
                  <a:cxn ang="0">
                    <a:pos x="27329" y="100779"/>
                  </a:cxn>
                  <a:cxn ang="0">
                    <a:pos x="27329" y="194360"/>
                  </a:cxn>
                  <a:cxn ang="0">
                    <a:pos x="7192" y="217396"/>
                  </a:cxn>
                  <a:cxn ang="0">
                    <a:pos x="7192" y="274984"/>
                  </a:cxn>
                  <a:cxn ang="0">
                    <a:pos x="31644" y="298019"/>
                  </a:cxn>
                  <a:cxn ang="0">
                    <a:pos x="17260" y="382962"/>
                  </a:cxn>
                  <a:cxn ang="0">
                    <a:pos x="14383" y="488060"/>
                  </a:cxn>
                  <a:cxn ang="0">
                    <a:pos x="38835" y="587400"/>
                  </a:cxn>
                  <a:cxn ang="0">
                    <a:pos x="156779" y="896937"/>
                  </a:cxn>
                  <a:cxn ang="0">
                    <a:pos x="214313" y="850866"/>
                  </a:cxn>
                  <a:cxn ang="0">
                    <a:pos x="159656" y="827831"/>
                  </a:cxn>
                  <a:cxn ang="0">
                    <a:pos x="100684" y="695378"/>
                  </a:cxn>
                </a:cxnLst>
                <a:pathLst>
                  <a:path w="149" h="623">
                    <a:moveTo>
                      <a:pt x="31" y="109"/>
                    </a:moveTo>
                    <a:cubicBezTo>
                      <a:pt x="31" y="108"/>
                      <a:pt x="31" y="108"/>
                      <a:pt x="30" y="108"/>
                    </a:cubicBezTo>
                    <a:cubicBezTo>
                      <a:pt x="31" y="108"/>
                      <a:pt x="31" y="108"/>
                      <a:pt x="31" y="109"/>
                    </a:cubicBezTo>
                    <a:close/>
                    <a:moveTo>
                      <a:pt x="70" y="483"/>
                    </a:moveTo>
                    <a:cubicBezTo>
                      <a:pt x="58" y="475"/>
                      <a:pt x="26" y="333"/>
                      <a:pt x="26" y="333"/>
                    </a:cubicBezTo>
                    <a:cubicBezTo>
                      <a:pt x="26" y="333"/>
                      <a:pt x="9" y="326"/>
                      <a:pt x="44" y="332"/>
                    </a:cubicBezTo>
                    <a:cubicBezTo>
                      <a:pt x="79" y="339"/>
                      <a:pt x="111" y="295"/>
                      <a:pt x="111" y="295"/>
                    </a:cubicBezTo>
                    <a:cubicBezTo>
                      <a:pt x="111" y="295"/>
                      <a:pt x="67" y="314"/>
                      <a:pt x="57" y="319"/>
                    </a:cubicBezTo>
                    <a:cubicBezTo>
                      <a:pt x="47" y="324"/>
                      <a:pt x="22" y="304"/>
                      <a:pt x="27" y="295"/>
                    </a:cubicBezTo>
                    <a:cubicBezTo>
                      <a:pt x="32" y="287"/>
                      <a:pt x="37" y="253"/>
                      <a:pt x="47" y="242"/>
                    </a:cubicBezTo>
                    <a:cubicBezTo>
                      <a:pt x="54" y="234"/>
                      <a:pt x="55" y="212"/>
                      <a:pt x="54" y="197"/>
                    </a:cubicBezTo>
                    <a:cubicBezTo>
                      <a:pt x="100" y="186"/>
                      <a:pt x="134" y="234"/>
                      <a:pt x="134" y="234"/>
                    </a:cubicBezTo>
                    <a:cubicBezTo>
                      <a:pt x="134" y="234"/>
                      <a:pt x="121" y="206"/>
                      <a:pt x="100" y="191"/>
                    </a:cubicBezTo>
                    <a:cubicBezTo>
                      <a:pt x="80" y="175"/>
                      <a:pt x="61" y="169"/>
                      <a:pt x="61" y="169"/>
                    </a:cubicBezTo>
                    <a:cubicBezTo>
                      <a:pt x="78" y="162"/>
                      <a:pt x="105" y="165"/>
                      <a:pt x="125" y="170"/>
                    </a:cubicBezTo>
                    <a:cubicBezTo>
                      <a:pt x="106" y="160"/>
                      <a:pt x="82" y="146"/>
                      <a:pt x="70" y="139"/>
                    </a:cubicBezTo>
                    <a:cubicBezTo>
                      <a:pt x="74" y="117"/>
                      <a:pt x="102" y="129"/>
                      <a:pt x="102" y="129"/>
                    </a:cubicBezTo>
                    <a:cubicBezTo>
                      <a:pt x="78" y="95"/>
                      <a:pt x="27" y="129"/>
                      <a:pt x="27" y="129"/>
                    </a:cubicBezTo>
                    <a:cubicBezTo>
                      <a:pt x="25" y="119"/>
                      <a:pt x="57" y="89"/>
                      <a:pt x="57" y="89"/>
                    </a:cubicBezTo>
                    <a:lnTo>
                      <a:pt x="29" y="100"/>
                    </a:lnTo>
                    <a:cubicBezTo>
                      <a:pt x="28" y="92"/>
                      <a:pt x="30" y="83"/>
                      <a:pt x="30" y="83"/>
                    </a:cubicBezTo>
                    <a:lnTo>
                      <a:pt x="57" y="32"/>
                    </a:lnTo>
                    <a:lnTo>
                      <a:pt x="57" y="0"/>
                    </a:lnTo>
                    <a:cubicBezTo>
                      <a:pt x="55" y="1"/>
                      <a:pt x="52" y="2"/>
                      <a:pt x="50" y="3"/>
                    </a:cubicBezTo>
                    <a:cubicBezTo>
                      <a:pt x="47" y="5"/>
                      <a:pt x="43" y="6"/>
                      <a:pt x="43" y="6"/>
                    </a:cubicBezTo>
                    <a:cubicBezTo>
                      <a:pt x="43" y="6"/>
                      <a:pt x="22" y="65"/>
                      <a:pt x="19" y="70"/>
                    </a:cubicBezTo>
                    <a:cubicBezTo>
                      <a:pt x="15" y="75"/>
                      <a:pt x="19" y="135"/>
                      <a:pt x="19" y="135"/>
                    </a:cubicBezTo>
                    <a:cubicBezTo>
                      <a:pt x="19" y="135"/>
                      <a:pt x="3" y="139"/>
                      <a:pt x="5" y="151"/>
                    </a:cubicBezTo>
                    <a:cubicBezTo>
                      <a:pt x="7" y="163"/>
                      <a:pt x="0" y="183"/>
                      <a:pt x="5" y="191"/>
                    </a:cubicBezTo>
                    <a:cubicBezTo>
                      <a:pt x="10" y="200"/>
                      <a:pt x="22" y="207"/>
                      <a:pt x="22" y="207"/>
                    </a:cubicBezTo>
                    <a:cubicBezTo>
                      <a:pt x="22" y="207"/>
                      <a:pt x="13" y="257"/>
                      <a:pt x="12" y="266"/>
                    </a:cubicBezTo>
                    <a:cubicBezTo>
                      <a:pt x="10" y="275"/>
                      <a:pt x="7" y="327"/>
                      <a:pt x="10" y="339"/>
                    </a:cubicBezTo>
                    <a:cubicBezTo>
                      <a:pt x="13" y="351"/>
                      <a:pt x="27" y="408"/>
                      <a:pt x="27" y="408"/>
                    </a:cubicBezTo>
                    <a:cubicBezTo>
                      <a:pt x="27" y="408"/>
                      <a:pt x="88" y="610"/>
                      <a:pt x="109" y="623"/>
                    </a:cubicBezTo>
                    <a:cubicBezTo>
                      <a:pt x="109" y="623"/>
                      <a:pt x="128" y="607"/>
                      <a:pt x="149" y="591"/>
                    </a:cubicBezTo>
                    <a:lnTo>
                      <a:pt x="111" y="575"/>
                    </a:lnTo>
                    <a:cubicBezTo>
                      <a:pt x="111" y="575"/>
                      <a:pt x="82" y="492"/>
                      <a:pt x="70" y="483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7" name="Freeform 55"/>
              <p:cNvSpPr/>
              <p:nvPr/>
            </p:nvSpPr>
            <p:spPr>
              <a:xfrm>
                <a:off x="211138" y="719137"/>
                <a:ext cx="23813" cy="12700"/>
              </a:xfrm>
              <a:custGeom>
                <a:avLst/>
                <a:gdLst/>
                <a:ahLst/>
                <a:cxnLst>
                  <a:cxn ang="0">
                    <a:pos x="23813" y="5644"/>
                  </a:cxn>
                  <a:cxn ang="0">
                    <a:pos x="0" y="0"/>
                  </a:cxn>
                  <a:cxn ang="0">
                    <a:pos x="23813" y="5644"/>
                  </a:cxn>
                </a:cxnLst>
                <a:pathLst>
                  <a:path w="17" h="9">
                    <a:moveTo>
                      <a:pt x="17" y="4"/>
                    </a:moveTo>
                    <a:cubicBezTo>
                      <a:pt x="17" y="4"/>
                      <a:pt x="14" y="3"/>
                      <a:pt x="0" y="0"/>
                    </a:cubicBezTo>
                    <a:cubicBezTo>
                      <a:pt x="14" y="9"/>
                      <a:pt x="14" y="6"/>
                      <a:pt x="17" y="4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8" name="Freeform 56"/>
              <p:cNvSpPr/>
              <p:nvPr/>
            </p:nvSpPr>
            <p:spPr>
              <a:xfrm>
                <a:off x="303213" y="74612"/>
                <a:ext cx="280988" cy="354012"/>
              </a:xfrm>
              <a:custGeom>
                <a:avLst/>
                <a:gdLst/>
                <a:ahLst/>
                <a:cxnLst>
                  <a:cxn ang="0">
                    <a:pos x="153397" y="351134"/>
                  </a:cxn>
                  <a:cxn ang="0">
                    <a:pos x="203573" y="315157"/>
                  </a:cxn>
                  <a:cxn ang="0">
                    <a:pos x="253749" y="223056"/>
                  </a:cxn>
                  <a:cxn ang="0">
                    <a:pos x="266652" y="223056"/>
                  </a:cxn>
                  <a:cxn ang="0">
                    <a:pos x="275254" y="174128"/>
                  </a:cxn>
                  <a:cxn ang="0">
                    <a:pos x="266652" y="130956"/>
                  </a:cxn>
                  <a:cxn ang="0">
                    <a:pos x="275254" y="20147"/>
                  </a:cxn>
                  <a:cxn ang="0">
                    <a:pos x="113255" y="0"/>
                  </a:cxn>
                  <a:cxn ang="0">
                    <a:pos x="43008" y="37416"/>
                  </a:cxn>
                  <a:cxn ang="0">
                    <a:pos x="43008" y="130956"/>
                  </a:cxn>
                  <a:cxn ang="0">
                    <a:pos x="12903" y="130956"/>
                  </a:cxn>
                  <a:cxn ang="0">
                    <a:pos x="43008" y="214422"/>
                  </a:cxn>
                  <a:cxn ang="0">
                    <a:pos x="70247" y="306523"/>
                  </a:cxn>
                  <a:cxn ang="0">
                    <a:pos x="153397" y="351134"/>
                  </a:cxn>
                </a:cxnLst>
                <a:pathLst>
                  <a:path w="196" h="246">
                    <a:moveTo>
                      <a:pt x="107" y="244"/>
                    </a:moveTo>
                    <a:cubicBezTo>
                      <a:pt x="124" y="246"/>
                      <a:pt x="137" y="225"/>
                      <a:pt x="142" y="219"/>
                    </a:cubicBezTo>
                    <a:cubicBezTo>
                      <a:pt x="147" y="213"/>
                      <a:pt x="173" y="171"/>
                      <a:pt x="177" y="155"/>
                    </a:cubicBezTo>
                    <a:cubicBezTo>
                      <a:pt x="177" y="155"/>
                      <a:pt x="185" y="160"/>
                      <a:pt x="186" y="155"/>
                    </a:cubicBezTo>
                    <a:cubicBezTo>
                      <a:pt x="186" y="155"/>
                      <a:pt x="190" y="127"/>
                      <a:pt x="192" y="121"/>
                    </a:cubicBezTo>
                    <a:cubicBezTo>
                      <a:pt x="194" y="115"/>
                      <a:pt x="196" y="92"/>
                      <a:pt x="186" y="91"/>
                    </a:cubicBezTo>
                    <a:lnTo>
                      <a:pt x="192" y="14"/>
                    </a:lnTo>
                    <a:lnTo>
                      <a:pt x="79" y="0"/>
                    </a:lnTo>
                    <a:lnTo>
                      <a:pt x="30" y="26"/>
                    </a:lnTo>
                    <a:lnTo>
                      <a:pt x="30" y="91"/>
                    </a:lnTo>
                    <a:cubicBezTo>
                      <a:pt x="30" y="91"/>
                      <a:pt x="13" y="83"/>
                      <a:pt x="9" y="91"/>
                    </a:cubicBezTo>
                    <a:cubicBezTo>
                      <a:pt x="9" y="91"/>
                      <a:pt x="0" y="150"/>
                      <a:pt x="30" y="149"/>
                    </a:cubicBezTo>
                    <a:cubicBezTo>
                      <a:pt x="30" y="149"/>
                      <a:pt x="36" y="194"/>
                      <a:pt x="49" y="213"/>
                    </a:cubicBezTo>
                    <a:cubicBezTo>
                      <a:pt x="63" y="232"/>
                      <a:pt x="82" y="242"/>
                      <a:pt x="107" y="244"/>
                    </a:cubicBezTo>
                    <a:close/>
                  </a:path>
                </a:pathLst>
              </a:custGeom>
              <a:solidFill>
                <a:srgbClr val="EAAD6A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79" name="Freeform 57"/>
              <p:cNvSpPr/>
              <p:nvPr/>
            </p:nvSpPr>
            <p:spPr>
              <a:xfrm>
                <a:off x="303213" y="76200"/>
                <a:ext cx="134938" cy="341312"/>
              </a:xfrm>
              <a:custGeom>
                <a:avLst/>
                <a:gdLst/>
                <a:ahLst/>
                <a:cxnLst>
                  <a:cxn ang="0">
                    <a:pos x="117712" y="341312"/>
                  </a:cxn>
                  <a:cxn ang="0">
                    <a:pos x="78953" y="243383"/>
                  </a:cxn>
                  <a:cxn ang="0">
                    <a:pos x="91873" y="192978"/>
                  </a:cxn>
                  <a:cxn ang="0">
                    <a:pos x="78953" y="162735"/>
                  </a:cxn>
                  <a:cxn ang="0">
                    <a:pos x="104792" y="138253"/>
                  </a:cxn>
                  <a:cxn ang="0">
                    <a:pos x="122018" y="84968"/>
                  </a:cxn>
                  <a:cxn ang="0">
                    <a:pos x="134938" y="1440"/>
                  </a:cxn>
                  <a:cxn ang="0">
                    <a:pos x="113405" y="0"/>
                  </a:cxn>
                  <a:cxn ang="0">
                    <a:pos x="43065" y="36003"/>
                  </a:cxn>
                  <a:cxn ang="0">
                    <a:pos x="43065" y="129612"/>
                  </a:cxn>
                  <a:cxn ang="0">
                    <a:pos x="12920" y="129612"/>
                  </a:cxn>
                  <a:cxn ang="0">
                    <a:pos x="43065" y="213140"/>
                  </a:cxn>
                  <a:cxn ang="0">
                    <a:pos x="70340" y="305309"/>
                  </a:cxn>
                  <a:cxn ang="0">
                    <a:pos x="117712" y="341312"/>
                  </a:cxn>
                </a:cxnLst>
                <a:pathLst>
                  <a:path w="94" h="237">
                    <a:moveTo>
                      <a:pt x="82" y="237"/>
                    </a:moveTo>
                    <a:cubicBezTo>
                      <a:pt x="68" y="217"/>
                      <a:pt x="55" y="169"/>
                      <a:pt x="55" y="169"/>
                    </a:cubicBezTo>
                    <a:cubicBezTo>
                      <a:pt x="53" y="157"/>
                      <a:pt x="64" y="134"/>
                      <a:pt x="64" y="134"/>
                    </a:cubicBezTo>
                    <a:lnTo>
                      <a:pt x="55" y="113"/>
                    </a:lnTo>
                    <a:cubicBezTo>
                      <a:pt x="55" y="106"/>
                      <a:pt x="73" y="96"/>
                      <a:pt x="73" y="96"/>
                    </a:cubicBezTo>
                    <a:cubicBezTo>
                      <a:pt x="73" y="96"/>
                      <a:pt x="84" y="69"/>
                      <a:pt x="85" y="59"/>
                    </a:cubicBezTo>
                    <a:cubicBezTo>
                      <a:pt x="86" y="53"/>
                      <a:pt x="91" y="26"/>
                      <a:pt x="94" y="1"/>
                    </a:cubicBezTo>
                    <a:lnTo>
                      <a:pt x="79" y="0"/>
                    </a:lnTo>
                    <a:lnTo>
                      <a:pt x="30" y="25"/>
                    </a:lnTo>
                    <a:lnTo>
                      <a:pt x="30" y="90"/>
                    </a:lnTo>
                    <a:cubicBezTo>
                      <a:pt x="30" y="90"/>
                      <a:pt x="13" y="82"/>
                      <a:pt x="9" y="90"/>
                    </a:cubicBezTo>
                    <a:cubicBezTo>
                      <a:pt x="9" y="90"/>
                      <a:pt x="0" y="149"/>
                      <a:pt x="30" y="148"/>
                    </a:cubicBezTo>
                    <a:cubicBezTo>
                      <a:pt x="30" y="148"/>
                      <a:pt x="36" y="193"/>
                      <a:pt x="49" y="212"/>
                    </a:cubicBezTo>
                    <a:cubicBezTo>
                      <a:pt x="58" y="224"/>
                      <a:pt x="69" y="232"/>
                      <a:pt x="82" y="237"/>
                    </a:cubicBezTo>
                    <a:close/>
                  </a:path>
                </a:pathLst>
              </a:custGeom>
              <a:solidFill>
                <a:srgbClr val="E2A069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80" name="Freeform 58"/>
              <p:cNvSpPr/>
              <p:nvPr/>
            </p:nvSpPr>
            <p:spPr>
              <a:xfrm>
                <a:off x="519113" y="206375"/>
                <a:ext cx="68263" cy="166687"/>
              </a:xfrm>
              <a:custGeom>
                <a:avLst/>
                <a:gdLst/>
                <a:ahLst/>
                <a:cxnLst>
                  <a:cxn ang="0">
                    <a:pos x="38398" y="91965"/>
                  </a:cxn>
                  <a:cxn ang="0">
                    <a:pos x="51197" y="91965"/>
                  </a:cxn>
                  <a:cxn ang="0">
                    <a:pos x="68263" y="27302"/>
                  </a:cxn>
                  <a:cxn ang="0">
                    <a:pos x="51197" y="0"/>
                  </a:cxn>
                  <a:cxn ang="0">
                    <a:pos x="29865" y="80470"/>
                  </a:cxn>
                  <a:cxn ang="0">
                    <a:pos x="0" y="107772"/>
                  </a:cxn>
                  <a:cxn ang="0">
                    <a:pos x="0" y="166687"/>
                  </a:cxn>
                  <a:cxn ang="0">
                    <a:pos x="38398" y="91965"/>
                  </a:cxn>
                </a:cxnLst>
                <a:pathLst>
                  <a:path w="48" h="116">
                    <a:moveTo>
                      <a:pt x="27" y="64"/>
                    </a:moveTo>
                    <a:cubicBezTo>
                      <a:pt x="27" y="64"/>
                      <a:pt x="35" y="69"/>
                      <a:pt x="36" y="64"/>
                    </a:cubicBezTo>
                    <a:cubicBezTo>
                      <a:pt x="36" y="64"/>
                      <a:pt x="48" y="35"/>
                      <a:pt x="48" y="19"/>
                    </a:cubicBezTo>
                    <a:cubicBezTo>
                      <a:pt x="47" y="12"/>
                      <a:pt x="46" y="1"/>
                      <a:pt x="36" y="0"/>
                    </a:cubicBezTo>
                    <a:cubicBezTo>
                      <a:pt x="36" y="0"/>
                      <a:pt x="27" y="48"/>
                      <a:pt x="21" y="56"/>
                    </a:cubicBezTo>
                    <a:cubicBezTo>
                      <a:pt x="15" y="65"/>
                      <a:pt x="0" y="75"/>
                      <a:pt x="0" y="75"/>
                    </a:cubicBezTo>
                    <a:cubicBezTo>
                      <a:pt x="3" y="79"/>
                      <a:pt x="4" y="97"/>
                      <a:pt x="0" y="116"/>
                    </a:cubicBezTo>
                    <a:cubicBezTo>
                      <a:pt x="10" y="101"/>
                      <a:pt x="24" y="76"/>
                      <a:pt x="27" y="64"/>
                    </a:cubicBezTo>
                    <a:close/>
                  </a:path>
                </a:pathLst>
              </a:custGeom>
              <a:solidFill>
                <a:srgbClr val="E2A069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81" name="Freeform 59"/>
              <p:cNvSpPr/>
              <p:nvPr/>
            </p:nvSpPr>
            <p:spPr>
              <a:xfrm>
                <a:off x="327025" y="0"/>
                <a:ext cx="268288" cy="255587"/>
              </a:xfrm>
              <a:custGeom>
                <a:avLst/>
                <a:gdLst/>
                <a:ahLst/>
                <a:cxnLst>
                  <a:cxn ang="0">
                    <a:pos x="266846" y="109127"/>
                  </a:cxn>
                  <a:cxn ang="0">
                    <a:pos x="183186" y="0"/>
                  </a:cxn>
                  <a:cxn ang="0">
                    <a:pos x="134144" y="10051"/>
                  </a:cxn>
                  <a:cxn ang="0">
                    <a:pos x="79332" y="15795"/>
                  </a:cxn>
                  <a:cxn ang="0">
                    <a:pos x="49042" y="31589"/>
                  </a:cxn>
                  <a:cxn ang="0">
                    <a:pos x="0" y="101948"/>
                  </a:cxn>
                  <a:cxn ang="0">
                    <a:pos x="4327" y="201023"/>
                  </a:cxn>
                  <a:cxn ang="0">
                    <a:pos x="15866" y="203895"/>
                  </a:cxn>
                  <a:cxn ang="0">
                    <a:pos x="21636" y="242664"/>
                  </a:cxn>
                  <a:cxn ang="0">
                    <a:pos x="28848" y="236921"/>
                  </a:cxn>
                  <a:cxn ang="0">
                    <a:pos x="36060" y="180921"/>
                  </a:cxn>
                  <a:cxn ang="0">
                    <a:pos x="36060" y="137845"/>
                  </a:cxn>
                  <a:cxn ang="0">
                    <a:pos x="63466" y="113435"/>
                  </a:cxn>
                  <a:cxn ang="0">
                    <a:pos x="115393" y="130665"/>
                  </a:cxn>
                  <a:cxn ang="0">
                    <a:pos x="154338" y="150768"/>
                  </a:cxn>
                  <a:cxn ang="0">
                    <a:pos x="158665" y="150768"/>
                  </a:cxn>
                  <a:cxn ang="0">
                    <a:pos x="178859" y="149332"/>
                  </a:cxn>
                  <a:cxn ang="0">
                    <a:pos x="216361" y="166562"/>
                  </a:cxn>
                  <a:cxn ang="0">
                    <a:pos x="207707" y="139281"/>
                  </a:cxn>
                  <a:cxn ang="0">
                    <a:pos x="214919" y="137845"/>
                  </a:cxn>
                  <a:cxn ang="0">
                    <a:pos x="226458" y="155075"/>
                  </a:cxn>
                  <a:cxn ang="0">
                    <a:pos x="230785" y="205331"/>
                  </a:cxn>
                  <a:cxn ang="0">
                    <a:pos x="229343" y="249843"/>
                  </a:cxn>
                  <a:cxn ang="0">
                    <a:pos x="232228" y="255587"/>
                  </a:cxn>
                  <a:cxn ang="0">
                    <a:pos x="243767" y="205331"/>
                  </a:cxn>
                  <a:cxn ang="0">
                    <a:pos x="253864" y="211075"/>
                  </a:cxn>
                  <a:cxn ang="0">
                    <a:pos x="265403" y="165126"/>
                  </a:cxn>
                  <a:cxn ang="0">
                    <a:pos x="266846" y="109127"/>
                  </a:cxn>
                </a:cxnLst>
                <a:pathLst>
                  <a:path w="186" h="178">
                    <a:moveTo>
                      <a:pt x="185" y="76"/>
                    </a:moveTo>
                    <a:cubicBezTo>
                      <a:pt x="185" y="69"/>
                      <a:pt x="181" y="20"/>
                      <a:pt x="127" y="0"/>
                    </a:cubicBezTo>
                    <a:cubicBezTo>
                      <a:pt x="127" y="0"/>
                      <a:pt x="115" y="2"/>
                      <a:pt x="93" y="7"/>
                    </a:cubicBezTo>
                    <a:cubicBezTo>
                      <a:pt x="93" y="7"/>
                      <a:pt x="62" y="6"/>
                      <a:pt x="55" y="11"/>
                    </a:cubicBezTo>
                    <a:cubicBezTo>
                      <a:pt x="49" y="16"/>
                      <a:pt x="34" y="22"/>
                      <a:pt x="34" y="22"/>
                    </a:cubicBezTo>
                    <a:cubicBezTo>
                      <a:pt x="34" y="22"/>
                      <a:pt x="4" y="32"/>
                      <a:pt x="0" y="71"/>
                    </a:cubicBezTo>
                    <a:cubicBezTo>
                      <a:pt x="0" y="71"/>
                      <a:pt x="0" y="121"/>
                      <a:pt x="3" y="140"/>
                    </a:cubicBezTo>
                    <a:cubicBezTo>
                      <a:pt x="3" y="140"/>
                      <a:pt x="7" y="139"/>
                      <a:pt x="11" y="142"/>
                    </a:cubicBezTo>
                    <a:lnTo>
                      <a:pt x="15" y="169"/>
                    </a:lnTo>
                    <a:lnTo>
                      <a:pt x="20" y="165"/>
                    </a:lnTo>
                    <a:cubicBezTo>
                      <a:pt x="20" y="165"/>
                      <a:pt x="17" y="135"/>
                      <a:pt x="25" y="126"/>
                    </a:cubicBezTo>
                    <a:cubicBezTo>
                      <a:pt x="28" y="122"/>
                      <a:pt x="25" y="96"/>
                      <a:pt x="25" y="96"/>
                    </a:cubicBezTo>
                    <a:cubicBezTo>
                      <a:pt x="25" y="96"/>
                      <a:pt x="42" y="80"/>
                      <a:pt x="44" y="79"/>
                    </a:cubicBezTo>
                    <a:cubicBezTo>
                      <a:pt x="44" y="79"/>
                      <a:pt x="68" y="84"/>
                      <a:pt x="80" y="91"/>
                    </a:cubicBezTo>
                    <a:cubicBezTo>
                      <a:pt x="80" y="91"/>
                      <a:pt x="83" y="101"/>
                      <a:pt x="107" y="105"/>
                    </a:cubicBezTo>
                    <a:cubicBezTo>
                      <a:pt x="108" y="105"/>
                      <a:pt x="109" y="105"/>
                      <a:pt x="110" y="105"/>
                    </a:cubicBezTo>
                    <a:cubicBezTo>
                      <a:pt x="114" y="105"/>
                      <a:pt x="119" y="105"/>
                      <a:pt x="124" y="104"/>
                    </a:cubicBezTo>
                    <a:cubicBezTo>
                      <a:pt x="149" y="96"/>
                      <a:pt x="150" y="116"/>
                      <a:pt x="150" y="116"/>
                    </a:cubicBezTo>
                    <a:cubicBezTo>
                      <a:pt x="153" y="107"/>
                      <a:pt x="149" y="101"/>
                      <a:pt x="144" y="97"/>
                    </a:cubicBezTo>
                    <a:lnTo>
                      <a:pt x="149" y="96"/>
                    </a:lnTo>
                    <a:cubicBezTo>
                      <a:pt x="149" y="96"/>
                      <a:pt x="154" y="100"/>
                      <a:pt x="157" y="108"/>
                    </a:cubicBezTo>
                    <a:cubicBezTo>
                      <a:pt x="159" y="119"/>
                      <a:pt x="155" y="132"/>
                      <a:pt x="160" y="143"/>
                    </a:cubicBezTo>
                    <a:cubicBezTo>
                      <a:pt x="164" y="151"/>
                      <a:pt x="159" y="174"/>
                      <a:pt x="159" y="174"/>
                    </a:cubicBezTo>
                    <a:lnTo>
                      <a:pt x="161" y="178"/>
                    </a:lnTo>
                    <a:lnTo>
                      <a:pt x="169" y="143"/>
                    </a:lnTo>
                    <a:cubicBezTo>
                      <a:pt x="169" y="143"/>
                      <a:pt x="175" y="144"/>
                      <a:pt x="176" y="147"/>
                    </a:cubicBezTo>
                    <a:lnTo>
                      <a:pt x="184" y="115"/>
                    </a:lnTo>
                    <a:cubicBezTo>
                      <a:pt x="184" y="115"/>
                      <a:pt x="186" y="82"/>
                      <a:pt x="185" y="76"/>
                    </a:cubicBezTo>
                    <a:close/>
                  </a:path>
                </a:pathLst>
              </a:custGeom>
              <a:solidFill>
                <a:srgbClr val="383837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82" name="Freeform 60"/>
              <p:cNvSpPr/>
              <p:nvPr/>
            </p:nvSpPr>
            <p:spPr>
              <a:xfrm>
                <a:off x="614363" y="739775"/>
                <a:ext cx="50800" cy="280987"/>
              </a:xfrm>
              <a:custGeom>
                <a:avLst/>
                <a:gdLst/>
                <a:ahLst/>
                <a:cxnLst>
                  <a:cxn ang="0">
                    <a:pos x="39511" y="157065"/>
                  </a:cxn>
                  <a:cxn ang="0">
                    <a:pos x="15522" y="0"/>
                  </a:cxn>
                  <a:cxn ang="0">
                    <a:pos x="0" y="237758"/>
                  </a:cxn>
                  <a:cxn ang="0">
                    <a:pos x="8467" y="280987"/>
                  </a:cxn>
                  <a:cxn ang="0">
                    <a:pos x="47978" y="280987"/>
                  </a:cxn>
                  <a:cxn ang="0">
                    <a:pos x="39511" y="157065"/>
                  </a:cxn>
                </a:cxnLst>
                <a:pathLst>
                  <a:path w="36" h="195">
                    <a:moveTo>
                      <a:pt x="28" y="109"/>
                    </a:moveTo>
                    <a:cubicBezTo>
                      <a:pt x="36" y="79"/>
                      <a:pt x="20" y="16"/>
                      <a:pt x="11" y="0"/>
                    </a:cubicBezTo>
                    <a:lnTo>
                      <a:pt x="0" y="165"/>
                    </a:lnTo>
                    <a:lnTo>
                      <a:pt x="6" y="195"/>
                    </a:lnTo>
                    <a:cubicBezTo>
                      <a:pt x="6" y="195"/>
                      <a:pt x="18" y="195"/>
                      <a:pt x="34" y="195"/>
                    </a:cubicBezTo>
                    <a:cubicBezTo>
                      <a:pt x="29" y="170"/>
                      <a:pt x="23" y="129"/>
                      <a:pt x="28" y="109"/>
                    </a:cubicBezTo>
                    <a:close/>
                  </a:path>
                </a:pathLst>
              </a:custGeom>
              <a:solidFill>
                <a:srgbClr val="2E2C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  <p:sp>
            <p:nvSpPr>
              <p:cNvPr id="10283" name="Freeform 61"/>
              <p:cNvSpPr/>
              <p:nvPr/>
            </p:nvSpPr>
            <p:spPr>
              <a:xfrm>
                <a:off x="512763" y="476250"/>
                <a:ext cx="173038" cy="1022350"/>
              </a:xfrm>
              <a:custGeom>
                <a:avLst/>
                <a:gdLst/>
                <a:ahLst/>
                <a:cxnLst>
                  <a:cxn ang="0">
                    <a:pos x="79309" y="997906"/>
                  </a:cxn>
                  <a:cxn ang="0">
                    <a:pos x="155734" y="1022350"/>
                  </a:cxn>
                  <a:cxn ang="0">
                    <a:pos x="173038" y="1010847"/>
                  </a:cxn>
                  <a:cxn ang="0">
                    <a:pos x="126895" y="529149"/>
                  </a:cxn>
                  <a:cxn ang="0">
                    <a:pos x="126895" y="313463"/>
                  </a:cxn>
                  <a:cxn ang="0">
                    <a:pos x="126895" y="181176"/>
                  </a:cxn>
                  <a:cxn ang="0">
                    <a:pos x="79309" y="57516"/>
                  </a:cxn>
                  <a:cxn ang="0">
                    <a:pos x="1442" y="0"/>
                  </a:cxn>
                  <a:cxn ang="0">
                    <a:pos x="0" y="57516"/>
                  </a:cxn>
                  <a:cxn ang="0">
                    <a:pos x="79309" y="277516"/>
                  </a:cxn>
                  <a:cxn ang="0">
                    <a:pos x="63447" y="425620"/>
                  </a:cxn>
                  <a:cxn ang="0">
                    <a:pos x="95171" y="731893"/>
                  </a:cxn>
                  <a:cxn ang="0">
                    <a:pos x="79309" y="997906"/>
                  </a:cxn>
                </a:cxnLst>
                <a:pathLst>
                  <a:path w="120" h="711">
                    <a:moveTo>
                      <a:pt x="55" y="694"/>
                    </a:moveTo>
                    <a:lnTo>
                      <a:pt x="108" y="711"/>
                    </a:lnTo>
                    <a:lnTo>
                      <a:pt x="120" y="703"/>
                    </a:lnTo>
                    <a:cubicBezTo>
                      <a:pt x="120" y="703"/>
                      <a:pt x="111" y="437"/>
                      <a:pt x="88" y="368"/>
                    </a:cubicBezTo>
                    <a:cubicBezTo>
                      <a:pt x="88" y="368"/>
                      <a:pt x="87" y="244"/>
                      <a:pt x="88" y="218"/>
                    </a:cubicBezTo>
                    <a:cubicBezTo>
                      <a:pt x="88" y="193"/>
                      <a:pt x="89" y="140"/>
                      <a:pt x="88" y="126"/>
                    </a:cubicBezTo>
                    <a:cubicBezTo>
                      <a:pt x="87" y="113"/>
                      <a:pt x="67" y="57"/>
                      <a:pt x="55" y="40"/>
                    </a:cubicBezTo>
                    <a:lnTo>
                      <a:pt x="1" y="0"/>
                    </a:lnTo>
                    <a:lnTo>
                      <a:pt x="0" y="40"/>
                    </a:lnTo>
                    <a:cubicBezTo>
                      <a:pt x="0" y="40"/>
                      <a:pt x="57" y="160"/>
                      <a:pt x="55" y="193"/>
                    </a:cubicBezTo>
                    <a:cubicBezTo>
                      <a:pt x="55" y="193"/>
                      <a:pt x="43" y="288"/>
                      <a:pt x="44" y="296"/>
                    </a:cubicBezTo>
                    <a:cubicBezTo>
                      <a:pt x="45" y="304"/>
                      <a:pt x="66" y="492"/>
                      <a:pt x="66" y="509"/>
                    </a:cubicBezTo>
                    <a:cubicBezTo>
                      <a:pt x="66" y="526"/>
                      <a:pt x="55" y="694"/>
                      <a:pt x="55" y="694"/>
                    </a:cubicBezTo>
                    <a:close/>
                  </a:path>
                </a:pathLst>
              </a:custGeom>
              <a:solidFill>
                <a:srgbClr val="383837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100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6717" y="2809"/>
              <a:ext cx="1824" cy="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1800" b="1">
                  <a:solidFill>
                    <a:srgbClr val="B82B14"/>
                  </a:solidFill>
                  <a:latin typeface="微软雅黑" panose="020B0503020204020204" charset="-122"/>
                  <a:ea typeface="微软雅黑" panose="020B0503020204020204" charset="-122"/>
                </a:rPr>
                <a:t>小提示</a:t>
              </a:r>
              <a:endParaRPr lang="zh-CN" altLang="en-US" sz="1800" b="1">
                <a:solidFill>
                  <a:srgbClr val="B82B14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457" y="2700"/>
              <a:ext cx="11103" cy="5051"/>
              <a:chOff x="7215" y="2696"/>
              <a:chExt cx="10256" cy="4766"/>
            </a:xfrm>
          </p:grpSpPr>
          <p:cxnSp>
            <p:nvCxnSpPr>
              <p:cNvPr id="10247" name="直接连接符 26"/>
              <p:cNvCxnSpPr/>
              <p:nvPr/>
            </p:nvCxnSpPr>
            <p:spPr>
              <a:xfrm flipV="1">
                <a:off x="7215" y="2696"/>
                <a:ext cx="10113" cy="15"/>
              </a:xfrm>
              <a:prstGeom prst="line">
                <a:avLst/>
              </a:prstGeom>
              <a:ln w="19050" cap="flat" cmpd="sng">
                <a:solidFill>
                  <a:srgbClr val="1D4E74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25" name="直接连接符 26"/>
              <p:cNvCxnSpPr/>
              <p:nvPr/>
            </p:nvCxnSpPr>
            <p:spPr>
              <a:xfrm flipV="1">
                <a:off x="7277" y="7447"/>
                <a:ext cx="10194" cy="15"/>
              </a:xfrm>
              <a:prstGeom prst="line">
                <a:avLst/>
              </a:prstGeom>
              <a:ln w="19050" cap="flat" cmpd="sng">
                <a:solidFill>
                  <a:srgbClr val="1D4E74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微信截图_20210414091127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3215" y="780415"/>
            <a:ext cx="8797290" cy="553339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z="1400" dirty="0">
                <a:ea typeface="宋体" panose="02010600030101010101" pitchFamily="2" charset="-122"/>
              </a:rPr>
            </a:fld>
            <a:endParaRPr lang="en-US" altLang="zh-CN" sz="1400" dirty="0">
              <a:ea typeface="宋体" panose="02010600030101010101" pitchFamily="2" charset="-122"/>
            </a:endParaRPr>
          </a:p>
        </p:txBody>
      </p:sp>
      <p:sp>
        <p:nvSpPr>
          <p:cNvPr id="12291" name="矩形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二、流通加工的组织模式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2292" name="矩形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2800" dirty="0">
                <a:ea typeface="宋体" panose="02010600030101010101" pitchFamily="2" charset="-122"/>
              </a:rPr>
              <a:t>      </a:t>
            </a:r>
            <a:r>
              <a:rPr lang="zh-CN" altLang="zh-CN" sz="2800" dirty="0">
                <a:ea typeface="宋体" panose="02010600030101010101" pitchFamily="2" charset="-122"/>
              </a:rPr>
              <a:t>从价值观念来看，流通过程是可以主动创造价值及使用价值的，而不单是被动地</a:t>
            </a:r>
            <a:r>
              <a:rPr lang="en-US" altLang="zh-CN" sz="2800" dirty="0">
                <a:ea typeface="宋体" panose="02010600030101010101" pitchFamily="2" charset="-122"/>
              </a:rPr>
              <a:t>“</a:t>
            </a:r>
            <a:r>
              <a:rPr lang="zh-CN" altLang="zh-CN" sz="2800" dirty="0">
                <a:ea typeface="宋体" panose="02010600030101010101" pitchFamily="2" charset="-122"/>
              </a:rPr>
              <a:t>保持</a:t>
            </a:r>
            <a:r>
              <a:rPr lang="en-US" altLang="zh-CN" sz="2800" dirty="0">
                <a:ea typeface="宋体" panose="02010600030101010101" pitchFamily="2" charset="-122"/>
              </a:rPr>
              <a:t>”</a:t>
            </a:r>
            <a:r>
              <a:rPr lang="zh-CN" altLang="zh-CN" sz="2800" dirty="0">
                <a:ea typeface="宋体" panose="02010600030101010101" pitchFamily="2" charset="-122"/>
              </a:rPr>
              <a:t>和</a:t>
            </a:r>
            <a:r>
              <a:rPr lang="en-US" altLang="zh-CN" sz="2800" dirty="0">
                <a:ea typeface="宋体" panose="02010600030101010101" pitchFamily="2" charset="-122"/>
              </a:rPr>
              <a:t>“</a:t>
            </a:r>
            <a:r>
              <a:rPr lang="zh-CN" altLang="zh-CN" sz="2800" dirty="0">
                <a:ea typeface="宋体" panose="02010600030101010101" pitchFamily="2" charset="-122"/>
              </a:rPr>
              <a:t>转移</a:t>
            </a:r>
            <a:r>
              <a:rPr lang="en-US" altLang="zh-CN" sz="2800" dirty="0">
                <a:ea typeface="宋体" panose="02010600030101010101" pitchFamily="2" charset="-122"/>
              </a:rPr>
              <a:t>”</a:t>
            </a:r>
            <a:r>
              <a:rPr lang="zh-CN" altLang="zh-CN" sz="2800" dirty="0">
                <a:ea typeface="宋体" panose="02010600030101010101" pitchFamily="2" charset="-122"/>
              </a:rPr>
              <a:t>的过程。</a:t>
            </a:r>
            <a:endParaRPr lang="en-US" altLang="zh-CN" sz="2800" dirty="0"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sz="2800" dirty="0"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ea typeface="宋体" panose="02010600030101010101" pitchFamily="2" charset="-122"/>
              </a:rPr>
              <a:t>．</a:t>
            </a:r>
            <a:r>
              <a:rPr lang="zh-CN" altLang="zh-CN" sz="2800" dirty="0">
                <a:ea typeface="宋体" panose="02010600030101010101" pitchFamily="2" charset="-122"/>
              </a:rPr>
              <a:t>原始设备生产（</a:t>
            </a:r>
            <a:r>
              <a:rPr lang="en-US" altLang="zh-CN" sz="2800" dirty="0">
                <a:ea typeface="宋体" panose="02010600030101010101" pitchFamily="2" charset="-122"/>
              </a:rPr>
              <a:t>Original Equipment Manufacture</a:t>
            </a:r>
            <a:r>
              <a:rPr lang="zh-CN" altLang="zh-CN" sz="2800" dirty="0">
                <a:ea typeface="宋体" panose="02010600030101010101" pitchFamily="2" charset="-122"/>
              </a:rPr>
              <a:t>，</a:t>
            </a:r>
            <a:r>
              <a:rPr lang="en-US" altLang="zh-CN" sz="2800" dirty="0">
                <a:ea typeface="宋体" panose="02010600030101010101" pitchFamily="2" charset="-122"/>
              </a:rPr>
              <a:t>OEM</a:t>
            </a:r>
            <a:r>
              <a:rPr lang="zh-CN" altLang="zh-CN" sz="2800" dirty="0">
                <a:ea typeface="宋体" panose="02010600030101010101" pitchFamily="2" charset="-122"/>
              </a:rPr>
              <a:t>）。</a:t>
            </a:r>
            <a:endParaRPr lang="en-US" altLang="zh-CN" sz="2800" dirty="0"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sz="2800" dirty="0"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ea typeface="宋体" panose="02010600030101010101" pitchFamily="2" charset="-122"/>
              </a:rPr>
              <a:t>．</a:t>
            </a:r>
            <a:r>
              <a:rPr lang="zh-CN" altLang="zh-CN" sz="2800" dirty="0">
                <a:ea typeface="宋体" panose="02010600030101010101" pitchFamily="2" charset="-122"/>
              </a:rPr>
              <a:t>原始设计制造（</a:t>
            </a:r>
            <a:r>
              <a:rPr lang="en-US" altLang="zh-CN" sz="2800" dirty="0">
                <a:ea typeface="宋体" panose="02010600030101010101" pitchFamily="2" charset="-122"/>
              </a:rPr>
              <a:t>Original Design Manufacture</a:t>
            </a:r>
            <a:r>
              <a:rPr lang="zh-CN" altLang="zh-CN" sz="2800" dirty="0">
                <a:ea typeface="宋体" panose="02010600030101010101" pitchFamily="2" charset="-122"/>
              </a:rPr>
              <a:t>，</a:t>
            </a:r>
            <a:r>
              <a:rPr lang="en-US" altLang="zh-CN" sz="2800" dirty="0">
                <a:ea typeface="宋体" panose="02010600030101010101" pitchFamily="2" charset="-122"/>
              </a:rPr>
              <a:t>ODM</a:t>
            </a:r>
            <a:r>
              <a:rPr lang="zh-CN" altLang="zh-CN" sz="2800" dirty="0">
                <a:ea typeface="宋体" panose="02010600030101010101" pitchFamily="2" charset="-122"/>
              </a:rPr>
              <a:t>）。</a:t>
            </a:r>
            <a:endParaRPr lang="en-US" altLang="zh-CN" sz="2800" dirty="0"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sz="2800" dirty="0"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ea typeface="宋体" panose="02010600030101010101" pitchFamily="2" charset="-122"/>
              </a:rPr>
              <a:t>．</a:t>
            </a:r>
            <a:r>
              <a:rPr lang="zh-CN" altLang="zh-CN" sz="2800" dirty="0">
                <a:ea typeface="宋体" panose="02010600030101010101" pitchFamily="2" charset="-122"/>
              </a:rPr>
              <a:t>原始品牌制造（</a:t>
            </a:r>
            <a:r>
              <a:rPr lang="en-US" altLang="zh-CN" sz="2800" dirty="0">
                <a:ea typeface="宋体" panose="02010600030101010101" pitchFamily="2" charset="-122"/>
              </a:rPr>
              <a:t>Original Brand Manufacture</a:t>
            </a:r>
            <a:r>
              <a:rPr lang="zh-CN" altLang="zh-CN" sz="2800" dirty="0">
                <a:ea typeface="宋体" panose="02010600030101010101" pitchFamily="2" charset="-122"/>
              </a:rPr>
              <a:t>，</a:t>
            </a:r>
            <a:r>
              <a:rPr lang="en-US" altLang="zh-CN" sz="2800" dirty="0">
                <a:ea typeface="宋体" panose="02010600030101010101" pitchFamily="2" charset="-122"/>
              </a:rPr>
              <a:t> OBM</a:t>
            </a:r>
            <a:r>
              <a:rPr lang="zh-CN" altLang="zh-CN" sz="2800" dirty="0">
                <a:ea typeface="宋体" panose="02010600030101010101" pitchFamily="2" charset="-122"/>
              </a:rPr>
              <a:t>）。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矩形 2"/>
          <p:cNvSpPr>
            <a:spLocks noGrp="1"/>
          </p:cNvSpPr>
          <p:nvPr>
            <p:ph type="title"/>
          </p:nvPr>
        </p:nvSpPr>
        <p:spPr>
          <a:xfrm>
            <a:off x="428625" y="284163"/>
            <a:ext cx="6734175" cy="944562"/>
          </a:xfrm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4000" dirty="0">
                <a:solidFill>
                  <a:srgbClr val="002060"/>
                </a:solidFill>
                <a:latin typeface="方正水柱简体" pitchFamily="65" charset="-122"/>
                <a:ea typeface="方正水柱简体" pitchFamily="65" charset="-122"/>
                <a:cs typeface="+mj-cs"/>
              </a:rPr>
              <a:t>第</a:t>
            </a:r>
            <a:r>
              <a:rPr lang="en-US" altLang="zh-CN" sz="4000" dirty="0">
                <a:solidFill>
                  <a:srgbClr val="002060"/>
                </a:solidFill>
                <a:latin typeface="方正水柱简体" pitchFamily="65" charset="-122"/>
                <a:ea typeface="方正水柱简体" pitchFamily="65" charset="-122"/>
                <a:cs typeface="+mj-cs"/>
              </a:rPr>
              <a:t>9</a:t>
            </a:r>
            <a:r>
              <a:rPr lang="zh-CN" altLang="en-US" sz="4000" dirty="0">
                <a:solidFill>
                  <a:srgbClr val="002060"/>
                </a:solidFill>
                <a:latin typeface="方正水柱简体" pitchFamily="65" charset="-122"/>
                <a:ea typeface="方正水柱简体" pitchFamily="65" charset="-122"/>
                <a:cs typeface="+mj-cs"/>
              </a:rPr>
              <a:t>章 流通加工</a:t>
            </a:r>
            <a:endParaRPr lang="en-US" altLang="zh-CN" sz="4000" dirty="0">
              <a:solidFill>
                <a:srgbClr val="002060"/>
              </a:solidFill>
              <a:latin typeface="方正水柱简体" pitchFamily="65" charset="-122"/>
              <a:ea typeface="方正水柱简体" pitchFamily="65" charset="-122"/>
              <a:cs typeface="+mj-cs"/>
            </a:endParaRPr>
          </a:p>
        </p:txBody>
      </p:sp>
      <p:sp>
        <p:nvSpPr>
          <p:cNvPr id="4099" name="直线 6"/>
          <p:cNvSpPr/>
          <p:nvPr/>
        </p:nvSpPr>
        <p:spPr>
          <a:xfrm>
            <a:off x="2362200" y="2339975"/>
            <a:ext cx="48006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6151" name="矩形 7"/>
          <p:cNvSpPr>
            <a:spLocks noChangeArrowheads="1"/>
          </p:cNvSpPr>
          <p:nvPr/>
        </p:nvSpPr>
        <p:spPr bwMode="gray">
          <a:xfrm rot="3419336">
            <a:off x="2078038" y="17637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文本框 8"/>
          <p:cNvSpPr txBox="1"/>
          <p:nvPr/>
        </p:nvSpPr>
        <p:spPr>
          <a:xfrm>
            <a:off x="2916238" y="1628775"/>
            <a:ext cx="2954337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600" dirty="0">
                <a:latin typeface="隶书" pitchFamily="49" charset="-122"/>
                <a:ea typeface="隶书" pitchFamily="49" charset="-122"/>
              </a:rPr>
              <a:t>流通加工概述</a:t>
            </a:r>
            <a:endParaRPr lang="zh-CN" altLang="en-US" sz="360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4102" name="文本框 9"/>
          <p:cNvSpPr txBox="1"/>
          <p:nvPr/>
        </p:nvSpPr>
        <p:spPr>
          <a:xfrm>
            <a:off x="2133600" y="1806575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FFFF"/>
                </a:solidFill>
                <a:ea typeface="宋体" panose="02010600030101010101" pitchFamily="2" charset="-122"/>
              </a:rPr>
              <a:t>1</a:t>
            </a:r>
            <a:endParaRPr lang="en-US" altLang="zh-CN" sz="2400" b="1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103" name="直线 10"/>
          <p:cNvSpPr/>
          <p:nvPr/>
        </p:nvSpPr>
        <p:spPr>
          <a:xfrm>
            <a:off x="2362200" y="3178175"/>
            <a:ext cx="48006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6155" name="矩形 11"/>
          <p:cNvSpPr>
            <a:spLocks noChangeArrowheads="1"/>
          </p:cNvSpPr>
          <p:nvPr/>
        </p:nvSpPr>
        <p:spPr bwMode="gray">
          <a:xfrm rot="3419336">
            <a:off x="2078038" y="26019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5" name="文本框 12"/>
          <p:cNvSpPr txBox="1"/>
          <p:nvPr/>
        </p:nvSpPr>
        <p:spPr>
          <a:xfrm>
            <a:off x="2133600" y="2644775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FFFF"/>
                </a:solidFill>
                <a:ea typeface="宋体" panose="02010600030101010101" pitchFamily="2" charset="-122"/>
              </a:rPr>
              <a:t>2</a:t>
            </a:r>
            <a:endParaRPr lang="en-US" altLang="zh-CN" sz="2400" b="1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106" name="直线 13"/>
          <p:cNvSpPr/>
          <p:nvPr/>
        </p:nvSpPr>
        <p:spPr>
          <a:xfrm>
            <a:off x="2363788" y="4014788"/>
            <a:ext cx="4799012" cy="1587"/>
          </a:xfrm>
          <a:prstGeom prst="line">
            <a:avLst/>
          </a:prstGeom>
          <a:ln w="25400" cap="flat" cmpd="sng">
            <a:solidFill>
              <a:schemeClr val="tx1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6158" name="矩形 14"/>
          <p:cNvSpPr>
            <a:spLocks noChangeArrowheads="1"/>
          </p:cNvSpPr>
          <p:nvPr/>
        </p:nvSpPr>
        <p:spPr bwMode="gray">
          <a:xfrm rot="3419336">
            <a:off x="2078038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8" name="文本框 15"/>
          <p:cNvSpPr txBox="1"/>
          <p:nvPr/>
        </p:nvSpPr>
        <p:spPr>
          <a:xfrm>
            <a:off x="2133600" y="3482975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FFFF"/>
                </a:solidFill>
                <a:ea typeface="宋体" panose="02010600030101010101" pitchFamily="2" charset="-122"/>
              </a:rPr>
              <a:t>3</a:t>
            </a:r>
            <a:endParaRPr lang="en-US" altLang="zh-CN" sz="2400" b="1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109" name="文本框 18"/>
          <p:cNvSpPr txBox="1"/>
          <p:nvPr/>
        </p:nvSpPr>
        <p:spPr>
          <a:xfrm>
            <a:off x="2133600" y="5181600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FFFF"/>
                </a:solidFill>
                <a:ea typeface="宋体" panose="02010600030101010101" pitchFamily="2" charset="-122"/>
              </a:rPr>
              <a:t>5</a:t>
            </a:r>
            <a:endParaRPr lang="en-US" altLang="zh-CN" sz="2400" b="1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110" name="文本框 19"/>
          <p:cNvSpPr txBox="1"/>
          <p:nvPr/>
        </p:nvSpPr>
        <p:spPr>
          <a:xfrm>
            <a:off x="2916238" y="2492375"/>
            <a:ext cx="4340225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600" dirty="0">
                <a:latin typeface="隶书" pitchFamily="49" charset="-122"/>
                <a:ea typeface="隶书" pitchFamily="49" charset="-122"/>
              </a:rPr>
              <a:t>流通加工的组织模式</a:t>
            </a:r>
            <a:endParaRPr lang="en-US" altLang="zh-CN" sz="360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4111" name="文本框 20"/>
          <p:cNvSpPr txBox="1"/>
          <p:nvPr/>
        </p:nvSpPr>
        <p:spPr>
          <a:xfrm>
            <a:off x="2973388" y="3284538"/>
            <a:ext cx="34163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600" dirty="0">
                <a:latin typeface="隶书" pitchFamily="49" charset="-122"/>
                <a:ea typeface="隶书" pitchFamily="49" charset="-122"/>
              </a:rPr>
              <a:t>流通加工合理化</a:t>
            </a:r>
            <a:endParaRPr lang="en-US" altLang="zh-CN" sz="3600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5123" name="圆柱形 85122"/>
          <p:cNvSpPr/>
          <p:nvPr/>
        </p:nvSpPr>
        <p:spPr>
          <a:xfrm>
            <a:off x="1619250" y="1844675"/>
            <a:ext cx="6230938" cy="85725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defRPr/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+mn-lt"/>
                <a:sym typeface="+mn-ea"/>
              </a:rPr>
              <a:t>流通加工地点设置不合理</a:t>
            </a:r>
            <a:endParaRPr lang="zh-CN" altLang="en-US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125" name="圆柱形 85124"/>
          <p:cNvSpPr/>
          <p:nvPr/>
        </p:nvSpPr>
        <p:spPr>
          <a:xfrm>
            <a:off x="1619250" y="2713038"/>
            <a:ext cx="6230938" cy="86042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defRPr/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+mn-lt"/>
                <a:sym typeface="+mn-ea"/>
              </a:rPr>
              <a:t>流通加工方式选择不当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126" name="圆柱形 85125"/>
          <p:cNvSpPr/>
          <p:nvPr/>
        </p:nvSpPr>
        <p:spPr>
          <a:xfrm>
            <a:off x="1619250" y="3579813"/>
            <a:ext cx="6230938" cy="85725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algn="l" eaLnBrk="1" hangingPunct="1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+mn-lt"/>
                <a:sym typeface="+mn-ea"/>
              </a:rPr>
              <a:t>流通加工作用不大，形成多余环节</a:t>
            </a:r>
            <a:endParaRPr lang="zh-CN" altLang="en-US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127" name="圆柱形 85126"/>
          <p:cNvSpPr/>
          <p:nvPr/>
        </p:nvSpPr>
        <p:spPr>
          <a:xfrm>
            <a:off x="1619250" y="4440238"/>
            <a:ext cx="6230938" cy="86042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defRPr/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+mn-lt"/>
                <a:sym typeface="+mn-ea"/>
              </a:rPr>
              <a:t>流通加工成本过高，效益不好</a:t>
            </a:r>
            <a:endParaRPr lang="zh-CN" altLang="en-US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9" name="矩形 2"/>
          <p:cNvSpPr>
            <a:spLocks noGrp="1"/>
          </p:cNvSpPr>
          <p:nvPr/>
        </p:nvSpPr>
        <p:spPr>
          <a:xfrm>
            <a:off x="555625" y="411163"/>
            <a:ext cx="6734175" cy="9445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三、流通加工合理化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260" y="1125220"/>
            <a:ext cx="544449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3200" kern="0" noProof="0" dirty="0" smtClean="0">
                <a:ln>
                  <a:noFill/>
                </a:ln>
                <a:effectLst/>
                <a:uLnTx/>
                <a:uFillTx/>
                <a:latin typeface="+mn-lt"/>
                <a:sym typeface="+mn-ea"/>
              </a:rPr>
              <a:t>3.1  </a:t>
            </a:r>
            <a:r>
              <a:rPr lang="zh-CN" altLang="en-US" sz="3200" kern="0" noProof="0" dirty="0" smtClean="0">
                <a:ln>
                  <a:noFill/>
                </a:ln>
                <a:effectLst/>
                <a:uLnTx/>
                <a:uFillTx/>
                <a:latin typeface="+mn-lt"/>
                <a:sym typeface="+mn-ea"/>
              </a:rPr>
              <a:t>不合理流通加工若干形式</a:t>
            </a:r>
            <a:endParaRPr lang="en-US" altLang="zh-CN" sz="3200" kern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123" grpId="0" bldLvl="0" animBg="1"/>
      <p:bldP spid="85125" grpId="0" bldLvl="0" animBg="1"/>
      <p:bldP spid="85126" grpId="0" bldLvl="0" animBg="1"/>
      <p:bldP spid="8512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628174" y="1835468"/>
            <a:ext cx="8031004" cy="3214688"/>
            <a:chOff x="1330" y="3280"/>
            <a:chExt cx="16863" cy="6750"/>
          </a:xfrm>
        </p:grpSpPr>
        <p:sp>
          <p:nvSpPr>
            <p:cNvPr id="31" name="文本框 30"/>
            <p:cNvSpPr txBox="1"/>
            <p:nvPr/>
          </p:nvSpPr>
          <p:spPr>
            <a:xfrm>
              <a:off x="1330" y="3280"/>
              <a:ext cx="11974" cy="773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p>
              <a:r>
                <a:rPr lang="zh-CN" altLang="en-US" sz="1800" b="1">
                  <a:solidFill>
                    <a:srgbClr val="DB5558"/>
                  </a:solidFill>
                  <a:latin typeface="微软雅黑" panose="020B0503020204020204" charset="-122"/>
                  <a:ea typeface="微软雅黑" panose="020B0503020204020204" charset="-122"/>
                </a:rPr>
                <a:t>（一）不合理的流通加工</a:t>
              </a:r>
              <a:endParaRPr lang="zh-CN" altLang="en-US" sz="1800" b="1">
                <a:solidFill>
                  <a:srgbClr val="DB5558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矩形 1"/>
            <p:cNvSpPr>
              <a:spLocks noChangeArrowheads="1"/>
            </p:cNvSpPr>
            <p:nvPr/>
          </p:nvSpPr>
          <p:spPr bwMode="auto">
            <a:xfrm>
              <a:off x="1330" y="4214"/>
              <a:ext cx="16863" cy="581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>
              <a:spAutoFit/>
            </a:bodyPr>
            <a:p>
              <a:pPr indent="457200" fontAlgn="auto">
                <a:lnSpc>
                  <a:spcPct val="150000"/>
                </a:lnSpc>
                <a:spcBef>
                  <a:spcPts val="0"/>
                </a:spcBef>
              </a:pPr>
              <a:r>
                <a:rPr sz="1500" b="1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</a:rPr>
                <a:t>1.流通加工地点设置的不合理</a:t>
              </a:r>
              <a:endPara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indent="457200" fontAlgn="auto">
                <a:lnSpc>
                  <a:spcPct val="150000"/>
                </a:lnSpc>
                <a:spcBef>
                  <a:spcPts val="0"/>
                </a:spcBef>
              </a:pPr>
              <a:r>
                <a:rPr sz="150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</a:rPr>
                <a:t>流通加工地点设置即布局状况，是使整个流通加工能否有效的重要因素。一般而言，为衔接单品种大批量生产与多样化需求的流通加工，加工地点设置在需求地区；为方便物流的流通加工环节应设在消费地。即使是产地或需求地设置流通加工的选择是正确的，但还涉及到流通加工在小地域范围内能否正确选址问题，如果处理不妥，仍然会出现不合理的现象。</a:t>
              </a:r>
              <a:endPara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indent="457200" fontAlgn="auto">
                <a:lnSpc>
                  <a:spcPct val="150000"/>
                </a:lnSpc>
                <a:spcBef>
                  <a:spcPts val="0"/>
                </a:spcBef>
              </a:pPr>
              <a:r>
                <a:rPr sz="1500" b="1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</a:rPr>
                <a:t>2.流通加工方式选择不当</a:t>
              </a:r>
              <a:endPara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indent="457200" fontAlgn="auto">
                <a:lnSpc>
                  <a:spcPct val="150000"/>
                </a:lnSpc>
                <a:spcBef>
                  <a:spcPts val="0"/>
                </a:spcBef>
              </a:pPr>
              <a:r>
                <a:rPr sz="150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</a:rPr>
                <a:t>流通加工方式包括流通加工对象、流通加工工艺、流通加工技术、流通加工程度等。流通加工方式的正确选择实际上是指与生产加工的合理分工。             </a:t>
              </a:r>
              <a:endPara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339" name="矩形 2"/>
          <p:cNvSpPr>
            <a:spLocks noGrp="1"/>
          </p:cNvSpPr>
          <p:nvPr/>
        </p:nvSpPr>
        <p:spPr>
          <a:xfrm>
            <a:off x="555625" y="411163"/>
            <a:ext cx="6734175" cy="9445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三、流通加工合理化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599599" y="2453323"/>
            <a:ext cx="8031004" cy="24237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>
            <a:spAutoFit/>
          </a:bodyPr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3.流通加工作用不大，形成多余环节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有的流通加工过于简单，或对生产及消费者作用都不大，甚至存在盲目性，即未能解决品种、规格、质量、包装等问题，反而增加了多余环节，这也是不合理的。 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4.流通加工成本过高，效益不好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流通加工成本过高，效益不好，不能实现以较低投人获得较高回报的目的。所以，除了一些必需的、政策要求即使亏损也应进行的流通加工外，凡是成本过高、效益不好的流通加工都应看成是不合理的。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339" name="矩形 2"/>
          <p:cNvSpPr>
            <a:spLocks noGrp="1"/>
          </p:cNvSpPr>
          <p:nvPr/>
        </p:nvSpPr>
        <p:spPr>
          <a:xfrm>
            <a:off x="555625" y="411163"/>
            <a:ext cx="6734175" cy="9445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三、流通加工合理化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8174" y="1835468"/>
            <a:ext cx="5702618" cy="36814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p>
            <a:r>
              <a:rPr lang="zh-CN" altLang="en-US" sz="1800" b="1">
                <a:solidFill>
                  <a:srgbClr val="DB5558"/>
                </a:solidFill>
                <a:latin typeface="微软雅黑" panose="020B0503020204020204" charset="-122"/>
                <a:ea typeface="微软雅黑" panose="020B0503020204020204" charset="-122"/>
              </a:rPr>
              <a:t>（一）不合理的流通加工</a:t>
            </a:r>
            <a:endParaRPr lang="zh-CN" altLang="en-US" sz="1800" b="1">
              <a:solidFill>
                <a:srgbClr val="DB555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5123" name="圆柱形 85122"/>
          <p:cNvSpPr/>
          <p:nvPr/>
        </p:nvSpPr>
        <p:spPr>
          <a:xfrm>
            <a:off x="1619250" y="1844675"/>
            <a:ext cx="6230938" cy="85725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eaLnBrk="1" hangingPunct="1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．加工和配送相结合</a:t>
            </a:r>
            <a:r>
              <a:rPr lang="zh-CN" altLang="en-US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125" name="圆柱形 85124"/>
          <p:cNvSpPr/>
          <p:nvPr/>
        </p:nvSpPr>
        <p:spPr>
          <a:xfrm>
            <a:off x="1619250" y="2713038"/>
            <a:ext cx="6230938" cy="86042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eaLnBrk="1" hangingPunct="1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．加工和配套相结合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126" name="圆柱形 85125"/>
          <p:cNvSpPr/>
          <p:nvPr/>
        </p:nvSpPr>
        <p:spPr>
          <a:xfrm>
            <a:off x="1619250" y="3579813"/>
            <a:ext cx="6230938" cy="85725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eaLnBrk="1" hangingPunct="1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．加工和合理运输相结合</a:t>
            </a:r>
            <a:r>
              <a:rPr lang="zh-CN" altLang="en-US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127" name="圆柱形 85126"/>
          <p:cNvSpPr/>
          <p:nvPr/>
        </p:nvSpPr>
        <p:spPr>
          <a:xfrm>
            <a:off x="1619250" y="4440238"/>
            <a:ext cx="6230938" cy="86042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eaLnBrk="1" hangingPunct="1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．加工和合理商流相结合</a:t>
            </a:r>
            <a:r>
              <a:rPr lang="zh-CN" altLang="en-US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128" name="圆柱形 85127"/>
          <p:cNvSpPr/>
          <p:nvPr/>
        </p:nvSpPr>
        <p:spPr>
          <a:xfrm>
            <a:off x="1619250" y="5308600"/>
            <a:ext cx="6230938" cy="85725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eaLnBrk="1" hangingPunct="1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．加工和节约相结合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9" name="矩形 2"/>
          <p:cNvSpPr>
            <a:spLocks noGrp="1"/>
          </p:cNvSpPr>
          <p:nvPr/>
        </p:nvSpPr>
        <p:spPr>
          <a:xfrm>
            <a:off x="555625" y="411163"/>
            <a:ext cx="6734175" cy="9445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三、流通加工合理化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260" y="1125220"/>
            <a:ext cx="655066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kern="0" noProof="0" dirty="0" smtClean="0">
                <a:ln>
                  <a:noFill/>
                </a:ln>
                <a:effectLst/>
                <a:uLnTx/>
                <a:uFillTx/>
                <a:latin typeface="+mn-lt"/>
                <a:sym typeface="+mn-ea"/>
              </a:rPr>
              <a:t>3.2 实现流通加工合理化主要措施：</a:t>
            </a:r>
            <a:endParaRPr lang="en-US" altLang="zh-CN" sz="3200" kern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123" grpId="0" bldLvl="0" animBg="1"/>
      <p:bldP spid="85125" grpId="0" bldLvl="0" animBg="1"/>
      <p:bldP spid="85126" grpId="0" bldLvl="0" animBg="1"/>
      <p:bldP spid="85127" grpId="0" bldLvl="0" animBg="1"/>
      <p:bldP spid="85128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553879" y="1835468"/>
            <a:ext cx="8194834" cy="3041333"/>
            <a:chOff x="1330" y="3280"/>
            <a:chExt cx="17207" cy="6386"/>
          </a:xfrm>
        </p:grpSpPr>
        <p:sp>
          <p:nvSpPr>
            <p:cNvPr id="31" name="文本框 30"/>
            <p:cNvSpPr txBox="1"/>
            <p:nvPr/>
          </p:nvSpPr>
          <p:spPr>
            <a:xfrm>
              <a:off x="1330" y="3280"/>
              <a:ext cx="11974" cy="773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p>
              <a:r>
                <a:rPr lang="zh-CN" altLang="en-US" sz="1800" b="1">
                  <a:solidFill>
                    <a:srgbClr val="DB5558"/>
                  </a:solidFill>
                  <a:latin typeface="微软雅黑" panose="020B0503020204020204" charset="-122"/>
                  <a:ea typeface="微软雅黑" panose="020B0503020204020204" charset="-122"/>
                </a:rPr>
                <a:t>（二）流通加工合理化的方法</a:t>
              </a:r>
              <a:endParaRPr lang="zh-CN" altLang="en-US" sz="1800" b="1">
                <a:solidFill>
                  <a:srgbClr val="DB5558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矩形 1"/>
            <p:cNvSpPr>
              <a:spLocks noChangeArrowheads="1"/>
            </p:cNvSpPr>
            <p:nvPr/>
          </p:nvSpPr>
          <p:spPr bwMode="auto">
            <a:xfrm>
              <a:off x="1330" y="4577"/>
              <a:ext cx="17207" cy="50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>
              <a:spAutoFit/>
            </a:bodyPr>
            <a:p>
              <a:pPr indent="457200" fontAlgn="auto">
                <a:lnSpc>
                  <a:spcPct val="150000"/>
                </a:lnSpc>
                <a:spcBef>
                  <a:spcPts val="0"/>
                </a:spcBef>
              </a:pPr>
              <a:r>
                <a:rPr sz="1500" b="1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</a:rPr>
                <a:t>1.流通加工与配送相结合</a:t>
              </a:r>
              <a:endPara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indent="457200" fontAlgn="auto">
                <a:lnSpc>
                  <a:spcPct val="150000"/>
                </a:lnSpc>
                <a:spcBef>
                  <a:spcPts val="0"/>
                </a:spcBef>
              </a:pPr>
              <a:r>
                <a:rPr sz="150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</a:rPr>
                <a:t>将流通加工设置在配送中心，不再单独设置一个加工的中间环节，将流通加工与中转流通巧妙地结合在一起，使配送服务水平大大提高。</a:t>
              </a:r>
              <a:endPara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indent="457200" fontAlgn="auto">
                <a:lnSpc>
                  <a:spcPct val="150000"/>
                </a:lnSpc>
                <a:spcBef>
                  <a:spcPts val="0"/>
                </a:spcBef>
              </a:pPr>
              <a:r>
                <a:rPr sz="1500" b="1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</a:rPr>
                <a:t>2.流通加工与配套相结合</a:t>
              </a:r>
              <a:endPara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indent="457200" fontAlgn="auto">
                <a:lnSpc>
                  <a:spcPct val="150000"/>
                </a:lnSpc>
                <a:spcBef>
                  <a:spcPts val="0"/>
                </a:spcBef>
              </a:pPr>
              <a:r>
                <a:rPr sz="150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</a:rPr>
                <a:t>“配套”是指对使用上有联系的用品集合成套的供应给用户使用。在对配套要求较高的流通中，配套的主体来自各个生产单位。但是，完成配套有时无法全部依靠现有的生产单位。所以，进行适当的流通加工，可以有效地促成配套，大大提高流通作为连接生产与消费的桥梁与纽带的能力。</a:t>
              </a:r>
              <a:endPara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339" name="矩形 2"/>
          <p:cNvSpPr>
            <a:spLocks noGrp="1"/>
          </p:cNvSpPr>
          <p:nvPr/>
        </p:nvSpPr>
        <p:spPr>
          <a:xfrm>
            <a:off x="555625" y="411163"/>
            <a:ext cx="6734175" cy="9445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三、流通加工合理化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599599" y="2453323"/>
            <a:ext cx="8031004" cy="24237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>
            <a:spAutoFit/>
          </a:bodyPr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3.流通加工与合理运输相结合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流通加工能有效衔接干线运输与支线运输，促进两种运输形式的合理化。 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4.流通加工与合理商流相结合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通过流通加工，有效地促进销售，使商流合理化，也是流通加工合理化的考虑方向之一。 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 b="1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5.流通加工与节约相结合</a:t>
            </a:r>
            <a:endParaRPr sz="1500" b="1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</a:pPr>
            <a:r>
              <a:rPr sz="15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节约能源、节约设备、节约人力、节约消耗是流通加工合理化的重要考虑因素，也是目前我国设置流通加工时考虑其合理化的较普遍形式。</a:t>
            </a:r>
            <a:endParaRPr sz="15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339" name="矩形 2"/>
          <p:cNvSpPr>
            <a:spLocks noGrp="1"/>
          </p:cNvSpPr>
          <p:nvPr/>
        </p:nvSpPr>
        <p:spPr>
          <a:xfrm>
            <a:off x="555625" y="411163"/>
            <a:ext cx="6734175" cy="9445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三、流通加工合理化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53879" y="1835468"/>
            <a:ext cx="5702618" cy="36814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p>
            <a:r>
              <a:rPr lang="zh-CN" altLang="en-US" sz="1800" b="1">
                <a:solidFill>
                  <a:srgbClr val="DB5558"/>
                </a:solidFill>
                <a:latin typeface="微软雅黑" panose="020B0503020204020204" charset="-122"/>
                <a:ea typeface="微软雅黑" panose="020B0503020204020204" charset="-122"/>
              </a:rPr>
              <a:t>（二）流通加工合理化的方法</a:t>
            </a:r>
            <a:endParaRPr lang="zh-CN" altLang="en-US" sz="1800" b="1">
              <a:solidFill>
                <a:srgbClr val="DB555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11"/>
          <p:cNvSpPr/>
          <p:nvPr/>
        </p:nvSpPr>
        <p:spPr>
          <a:xfrm>
            <a:off x="395605" y="759619"/>
            <a:ext cx="2402681" cy="434340"/>
          </a:xfrm>
          <a:prstGeom prst="roundRect">
            <a:avLst>
              <a:gd name="adj" fmla="val 0"/>
            </a:avLst>
          </a:prstGeom>
          <a:solidFill>
            <a:srgbClr val="1B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5" name="矩形 4"/>
          <p:cNvSpPr/>
          <p:nvPr/>
        </p:nvSpPr>
        <p:spPr>
          <a:xfrm>
            <a:off x="467995" y="779780"/>
            <a:ext cx="2402681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流通加工设备</a:t>
            </a:r>
            <a:endParaRPr lang="zh-CN" altLang="en-US" sz="21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59032" y="1807343"/>
            <a:ext cx="7572897" cy="3581213"/>
            <a:chOff x="849" y="1941"/>
            <a:chExt cx="16329" cy="7519"/>
          </a:xfrm>
        </p:grpSpPr>
        <p:sp>
          <p:nvSpPr>
            <p:cNvPr id="20" name="Freeform 25"/>
            <p:cNvSpPr>
              <a:spLocks noEditPoints="1"/>
            </p:cNvSpPr>
            <p:nvPr/>
          </p:nvSpPr>
          <p:spPr bwMode="auto">
            <a:xfrm>
              <a:off x="849" y="4286"/>
              <a:ext cx="2213" cy="3406"/>
            </a:xfrm>
            <a:custGeom>
              <a:avLst/>
              <a:gdLst>
                <a:gd name="T0" fmla="*/ 136762 w 443"/>
                <a:gd name="T1" fmla="*/ 252777 h 605"/>
                <a:gd name="T2" fmla="*/ 115540 w 443"/>
                <a:gd name="T3" fmla="*/ 1560512 h 605"/>
                <a:gd name="T4" fmla="*/ 1044575 w 443"/>
                <a:gd name="T5" fmla="*/ 384324 h 605"/>
                <a:gd name="T6" fmla="*/ 966762 w 443"/>
                <a:gd name="T7" fmla="*/ 410118 h 605"/>
                <a:gd name="T8" fmla="*/ 120256 w 443"/>
                <a:gd name="T9" fmla="*/ 1470234 h 605"/>
                <a:gd name="T10" fmla="*/ 452728 w 443"/>
                <a:gd name="T11" fmla="*/ 165079 h 605"/>
                <a:gd name="T12" fmla="*/ 594205 w 443"/>
                <a:gd name="T13" fmla="*/ 165079 h 605"/>
                <a:gd name="T14" fmla="*/ 521109 w 443"/>
                <a:gd name="T15" fmla="*/ 247618 h 605"/>
                <a:gd name="T16" fmla="*/ 365483 w 443"/>
                <a:gd name="T17" fmla="*/ 170238 h 605"/>
                <a:gd name="T18" fmla="*/ 190995 w 443"/>
                <a:gd name="T19" fmla="*/ 394642 h 605"/>
                <a:gd name="T20" fmla="*/ 853581 w 443"/>
                <a:gd name="T21" fmla="*/ 394642 h 605"/>
                <a:gd name="T22" fmla="*/ 679092 w 443"/>
                <a:gd name="T23" fmla="*/ 170238 h 605"/>
                <a:gd name="T24" fmla="*/ 365483 w 443"/>
                <a:gd name="T25" fmla="*/ 170238 h 605"/>
                <a:gd name="T26" fmla="*/ 367841 w 443"/>
                <a:gd name="T27" fmla="*/ 1183925 h 605"/>
                <a:gd name="T28" fmla="*/ 252301 w 443"/>
                <a:gd name="T29" fmla="*/ 1220036 h 605"/>
                <a:gd name="T30" fmla="*/ 228722 w 443"/>
                <a:gd name="T31" fmla="*/ 1248409 h 605"/>
                <a:gd name="T32" fmla="*/ 367841 w 443"/>
                <a:gd name="T33" fmla="*/ 1261306 h 605"/>
                <a:gd name="T34" fmla="*/ 221648 w 443"/>
                <a:gd name="T35" fmla="*/ 1338687 h 605"/>
                <a:gd name="T36" fmla="*/ 405569 w 443"/>
                <a:gd name="T37" fmla="*/ 1240671 h 605"/>
                <a:gd name="T38" fmla="*/ 405569 w 443"/>
                <a:gd name="T39" fmla="*/ 1176187 h 605"/>
                <a:gd name="T40" fmla="*/ 183921 w 443"/>
                <a:gd name="T41" fmla="*/ 1189084 h 605"/>
                <a:gd name="T42" fmla="*/ 358410 w 443"/>
                <a:gd name="T43" fmla="*/ 1390274 h 605"/>
                <a:gd name="T44" fmla="*/ 358410 w 443"/>
                <a:gd name="T45" fmla="*/ 611308 h 605"/>
                <a:gd name="T46" fmla="*/ 252301 w 443"/>
                <a:gd name="T47" fmla="*/ 647419 h 605"/>
                <a:gd name="T48" fmla="*/ 290029 w 443"/>
                <a:gd name="T49" fmla="*/ 750593 h 605"/>
                <a:gd name="T50" fmla="*/ 221648 w 443"/>
                <a:gd name="T51" fmla="*/ 778966 h 605"/>
                <a:gd name="T52" fmla="*/ 358410 w 443"/>
                <a:gd name="T53" fmla="*/ 572618 h 605"/>
                <a:gd name="T54" fmla="*/ 183921 w 443"/>
                <a:gd name="T55" fmla="*/ 773808 h 605"/>
                <a:gd name="T56" fmla="*/ 403211 w 443"/>
                <a:gd name="T57" fmla="*/ 657736 h 605"/>
                <a:gd name="T58" fmla="*/ 400853 w 443"/>
                <a:gd name="T59" fmla="*/ 603570 h 605"/>
                <a:gd name="T60" fmla="*/ 367841 w 443"/>
                <a:gd name="T61" fmla="*/ 920831 h 605"/>
                <a:gd name="T62" fmla="*/ 228722 w 443"/>
                <a:gd name="T63" fmla="*/ 959521 h 605"/>
                <a:gd name="T64" fmla="*/ 367841 w 443"/>
                <a:gd name="T65" fmla="*/ 1062696 h 605"/>
                <a:gd name="T66" fmla="*/ 403211 w 443"/>
                <a:gd name="T67" fmla="*/ 889879 h 605"/>
                <a:gd name="T68" fmla="*/ 183921 w 443"/>
                <a:gd name="T69" fmla="*/ 900196 h 605"/>
                <a:gd name="T70" fmla="*/ 367841 w 443"/>
                <a:gd name="T71" fmla="*/ 1101386 h 605"/>
                <a:gd name="T72" fmla="*/ 483381 w 443"/>
                <a:gd name="T73" fmla="*/ 851188 h 605"/>
                <a:gd name="T74" fmla="*/ 547046 w 443"/>
                <a:gd name="T75" fmla="*/ 1323211 h 605"/>
                <a:gd name="T76" fmla="*/ 839433 w 443"/>
                <a:gd name="T77" fmla="*/ 1225195 h 605"/>
                <a:gd name="T78" fmla="*/ 535256 w 443"/>
                <a:gd name="T79" fmla="*/ 1310314 h 605"/>
                <a:gd name="T80" fmla="*/ 839433 w 443"/>
                <a:gd name="T81" fmla="*/ 928569 h 605"/>
                <a:gd name="T82" fmla="*/ 535256 w 443"/>
                <a:gd name="T83" fmla="*/ 750593 h 605"/>
                <a:gd name="T84" fmla="*/ 535256 w 443"/>
                <a:gd name="T85" fmla="*/ 644840 h 6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43"/>
                <a:gd name="T130" fmla="*/ 0 h 605"/>
                <a:gd name="T131" fmla="*/ 443 w 443"/>
                <a:gd name="T132" fmla="*/ 605 h 6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43" h="605">
                  <a:moveTo>
                    <a:pt x="34" y="159"/>
                  </a:moveTo>
                  <a:cubicBezTo>
                    <a:pt x="34" y="142"/>
                    <a:pt x="42" y="134"/>
                    <a:pt x="58" y="133"/>
                  </a:cubicBezTo>
                  <a:lnTo>
                    <a:pt x="58" y="98"/>
                  </a:lnTo>
                  <a:cubicBezTo>
                    <a:pt x="27" y="99"/>
                    <a:pt x="0" y="118"/>
                    <a:pt x="0" y="149"/>
                  </a:cubicBezTo>
                  <a:lnTo>
                    <a:pt x="0" y="556"/>
                  </a:lnTo>
                  <a:cubicBezTo>
                    <a:pt x="0" y="581"/>
                    <a:pt x="24" y="605"/>
                    <a:pt x="49" y="605"/>
                  </a:cubicBezTo>
                  <a:lnTo>
                    <a:pt x="394" y="605"/>
                  </a:lnTo>
                  <a:cubicBezTo>
                    <a:pt x="419" y="605"/>
                    <a:pt x="443" y="581"/>
                    <a:pt x="443" y="556"/>
                  </a:cubicBezTo>
                  <a:lnTo>
                    <a:pt x="443" y="149"/>
                  </a:lnTo>
                  <a:cubicBezTo>
                    <a:pt x="443" y="118"/>
                    <a:pt x="416" y="99"/>
                    <a:pt x="385" y="98"/>
                  </a:cubicBezTo>
                  <a:lnTo>
                    <a:pt x="385" y="133"/>
                  </a:lnTo>
                  <a:cubicBezTo>
                    <a:pt x="402" y="134"/>
                    <a:pt x="410" y="142"/>
                    <a:pt x="410" y="159"/>
                  </a:cubicBezTo>
                  <a:lnTo>
                    <a:pt x="410" y="545"/>
                  </a:lnTo>
                  <a:cubicBezTo>
                    <a:pt x="410" y="557"/>
                    <a:pt x="404" y="570"/>
                    <a:pt x="393" y="570"/>
                  </a:cubicBezTo>
                  <a:lnTo>
                    <a:pt x="51" y="570"/>
                  </a:lnTo>
                  <a:cubicBezTo>
                    <a:pt x="37" y="570"/>
                    <a:pt x="34" y="556"/>
                    <a:pt x="34" y="542"/>
                  </a:cubicBezTo>
                  <a:lnTo>
                    <a:pt x="34" y="159"/>
                  </a:lnTo>
                  <a:close/>
                  <a:moveTo>
                    <a:pt x="192" y="64"/>
                  </a:moveTo>
                  <a:cubicBezTo>
                    <a:pt x="192" y="50"/>
                    <a:pt x="205" y="37"/>
                    <a:pt x="219" y="37"/>
                  </a:cubicBezTo>
                  <a:lnTo>
                    <a:pt x="224" y="37"/>
                  </a:lnTo>
                  <a:cubicBezTo>
                    <a:pt x="238" y="37"/>
                    <a:pt x="252" y="50"/>
                    <a:pt x="252" y="64"/>
                  </a:cubicBezTo>
                  <a:lnTo>
                    <a:pt x="252" y="67"/>
                  </a:lnTo>
                  <a:cubicBezTo>
                    <a:pt x="252" y="83"/>
                    <a:pt x="238" y="96"/>
                    <a:pt x="222" y="96"/>
                  </a:cubicBezTo>
                  <a:lnTo>
                    <a:pt x="221" y="96"/>
                  </a:lnTo>
                  <a:cubicBezTo>
                    <a:pt x="205" y="96"/>
                    <a:pt x="192" y="83"/>
                    <a:pt x="192" y="67"/>
                  </a:cubicBezTo>
                  <a:lnTo>
                    <a:pt x="192" y="64"/>
                  </a:lnTo>
                  <a:close/>
                  <a:moveTo>
                    <a:pt x="155" y="66"/>
                  </a:moveTo>
                  <a:lnTo>
                    <a:pt x="106" y="66"/>
                  </a:lnTo>
                  <a:cubicBezTo>
                    <a:pt x="89" y="66"/>
                    <a:pt x="81" y="74"/>
                    <a:pt x="81" y="90"/>
                  </a:cubicBezTo>
                  <a:lnTo>
                    <a:pt x="81" y="153"/>
                  </a:lnTo>
                  <a:cubicBezTo>
                    <a:pt x="81" y="164"/>
                    <a:pt x="88" y="175"/>
                    <a:pt x="98" y="175"/>
                  </a:cubicBezTo>
                  <a:lnTo>
                    <a:pt x="345" y="175"/>
                  </a:lnTo>
                  <a:cubicBezTo>
                    <a:pt x="355" y="175"/>
                    <a:pt x="362" y="164"/>
                    <a:pt x="362" y="153"/>
                  </a:cubicBezTo>
                  <a:lnTo>
                    <a:pt x="362" y="90"/>
                  </a:lnTo>
                  <a:cubicBezTo>
                    <a:pt x="362" y="74"/>
                    <a:pt x="354" y="66"/>
                    <a:pt x="337" y="66"/>
                  </a:cubicBezTo>
                  <a:lnTo>
                    <a:pt x="288" y="66"/>
                  </a:lnTo>
                  <a:cubicBezTo>
                    <a:pt x="288" y="32"/>
                    <a:pt x="260" y="0"/>
                    <a:pt x="227" y="0"/>
                  </a:cubicBezTo>
                  <a:lnTo>
                    <a:pt x="216" y="0"/>
                  </a:lnTo>
                  <a:cubicBezTo>
                    <a:pt x="184" y="0"/>
                    <a:pt x="155" y="32"/>
                    <a:pt x="155" y="66"/>
                  </a:cubicBezTo>
                  <a:close/>
                  <a:moveTo>
                    <a:pt x="94" y="464"/>
                  </a:moveTo>
                  <a:cubicBezTo>
                    <a:pt x="94" y="460"/>
                    <a:pt x="95" y="459"/>
                    <a:pt x="98" y="459"/>
                  </a:cubicBezTo>
                  <a:lnTo>
                    <a:pt x="156" y="459"/>
                  </a:lnTo>
                  <a:lnTo>
                    <a:pt x="156" y="464"/>
                  </a:lnTo>
                  <a:cubicBezTo>
                    <a:pt x="156" y="469"/>
                    <a:pt x="132" y="483"/>
                    <a:pt x="127" y="485"/>
                  </a:cubicBezTo>
                  <a:cubicBezTo>
                    <a:pt x="123" y="482"/>
                    <a:pt x="114" y="473"/>
                    <a:pt x="107" y="473"/>
                  </a:cubicBezTo>
                  <a:lnTo>
                    <a:pt x="106" y="473"/>
                  </a:lnTo>
                  <a:cubicBezTo>
                    <a:pt x="102" y="473"/>
                    <a:pt x="97" y="479"/>
                    <a:pt x="97" y="482"/>
                  </a:cubicBezTo>
                  <a:lnTo>
                    <a:pt x="97" y="484"/>
                  </a:lnTo>
                  <a:cubicBezTo>
                    <a:pt x="97" y="488"/>
                    <a:pt x="118" y="511"/>
                    <a:pt x="123" y="511"/>
                  </a:cubicBezTo>
                  <a:lnTo>
                    <a:pt x="124" y="511"/>
                  </a:lnTo>
                  <a:cubicBezTo>
                    <a:pt x="128" y="511"/>
                    <a:pt x="152" y="492"/>
                    <a:pt x="156" y="489"/>
                  </a:cubicBezTo>
                  <a:cubicBezTo>
                    <a:pt x="156" y="497"/>
                    <a:pt x="160" y="524"/>
                    <a:pt x="152" y="524"/>
                  </a:cubicBezTo>
                  <a:lnTo>
                    <a:pt x="98" y="524"/>
                  </a:lnTo>
                  <a:cubicBezTo>
                    <a:pt x="95" y="524"/>
                    <a:pt x="94" y="523"/>
                    <a:pt x="94" y="519"/>
                  </a:cubicBezTo>
                  <a:lnTo>
                    <a:pt x="94" y="464"/>
                  </a:lnTo>
                  <a:close/>
                  <a:moveTo>
                    <a:pt x="152" y="539"/>
                  </a:moveTo>
                  <a:cubicBezTo>
                    <a:pt x="181" y="539"/>
                    <a:pt x="170" y="508"/>
                    <a:pt x="172" y="481"/>
                  </a:cubicBezTo>
                  <a:cubicBezTo>
                    <a:pt x="173" y="467"/>
                    <a:pt x="207" y="455"/>
                    <a:pt x="210" y="443"/>
                  </a:cubicBezTo>
                  <a:lnTo>
                    <a:pt x="206" y="443"/>
                  </a:lnTo>
                  <a:cubicBezTo>
                    <a:pt x="195" y="443"/>
                    <a:pt x="179" y="452"/>
                    <a:pt x="172" y="456"/>
                  </a:cubicBezTo>
                  <a:cubicBezTo>
                    <a:pt x="168" y="451"/>
                    <a:pt x="164" y="444"/>
                    <a:pt x="155" y="444"/>
                  </a:cubicBezTo>
                  <a:lnTo>
                    <a:pt x="95" y="444"/>
                  </a:lnTo>
                  <a:cubicBezTo>
                    <a:pt x="86" y="444"/>
                    <a:pt x="78" y="452"/>
                    <a:pt x="78" y="461"/>
                  </a:cubicBezTo>
                  <a:lnTo>
                    <a:pt x="78" y="522"/>
                  </a:lnTo>
                  <a:cubicBezTo>
                    <a:pt x="78" y="533"/>
                    <a:pt x="87" y="539"/>
                    <a:pt x="98" y="539"/>
                  </a:cubicBezTo>
                  <a:lnTo>
                    <a:pt x="152" y="539"/>
                  </a:lnTo>
                  <a:close/>
                  <a:moveTo>
                    <a:pt x="94" y="242"/>
                  </a:moveTo>
                  <a:cubicBezTo>
                    <a:pt x="94" y="238"/>
                    <a:pt x="95" y="237"/>
                    <a:pt x="98" y="237"/>
                  </a:cubicBezTo>
                  <a:lnTo>
                    <a:pt x="152" y="237"/>
                  </a:lnTo>
                  <a:cubicBezTo>
                    <a:pt x="155" y="237"/>
                    <a:pt x="156" y="238"/>
                    <a:pt x="156" y="242"/>
                  </a:cubicBezTo>
                  <a:cubicBezTo>
                    <a:pt x="156" y="246"/>
                    <a:pt x="130" y="263"/>
                    <a:pt x="127" y="263"/>
                  </a:cubicBezTo>
                  <a:cubicBezTo>
                    <a:pt x="124" y="263"/>
                    <a:pt x="116" y="251"/>
                    <a:pt x="107" y="251"/>
                  </a:cubicBezTo>
                  <a:cubicBezTo>
                    <a:pt x="103" y="251"/>
                    <a:pt x="97" y="256"/>
                    <a:pt x="97" y="260"/>
                  </a:cubicBezTo>
                  <a:lnTo>
                    <a:pt x="97" y="262"/>
                  </a:lnTo>
                  <a:cubicBezTo>
                    <a:pt x="97" y="268"/>
                    <a:pt x="118" y="288"/>
                    <a:pt x="123" y="291"/>
                  </a:cubicBezTo>
                  <a:lnTo>
                    <a:pt x="156" y="266"/>
                  </a:lnTo>
                  <a:lnTo>
                    <a:pt x="156" y="302"/>
                  </a:lnTo>
                  <a:lnTo>
                    <a:pt x="94" y="302"/>
                  </a:lnTo>
                  <a:lnTo>
                    <a:pt x="94" y="242"/>
                  </a:lnTo>
                  <a:close/>
                  <a:moveTo>
                    <a:pt x="170" y="234"/>
                  </a:moveTo>
                  <a:cubicBezTo>
                    <a:pt x="168" y="226"/>
                    <a:pt x="162" y="222"/>
                    <a:pt x="152" y="222"/>
                  </a:cubicBezTo>
                  <a:lnTo>
                    <a:pt x="98" y="222"/>
                  </a:lnTo>
                  <a:cubicBezTo>
                    <a:pt x="87" y="222"/>
                    <a:pt x="78" y="229"/>
                    <a:pt x="78" y="239"/>
                  </a:cubicBezTo>
                  <a:lnTo>
                    <a:pt x="78" y="300"/>
                  </a:lnTo>
                  <a:cubicBezTo>
                    <a:pt x="78" y="309"/>
                    <a:pt x="86" y="317"/>
                    <a:pt x="95" y="317"/>
                  </a:cubicBezTo>
                  <a:lnTo>
                    <a:pt x="155" y="317"/>
                  </a:lnTo>
                  <a:cubicBezTo>
                    <a:pt x="179" y="317"/>
                    <a:pt x="172" y="279"/>
                    <a:pt x="171" y="255"/>
                  </a:cubicBezTo>
                  <a:lnTo>
                    <a:pt x="210" y="222"/>
                  </a:lnTo>
                  <a:cubicBezTo>
                    <a:pt x="210" y="222"/>
                    <a:pt x="207" y="221"/>
                    <a:pt x="207" y="221"/>
                  </a:cubicBezTo>
                  <a:cubicBezTo>
                    <a:pt x="192" y="221"/>
                    <a:pt x="180" y="234"/>
                    <a:pt x="170" y="234"/>
                  </a:cubicBezTo>
                  <a:close/>
                  <a:moveTo>
                    <a:pt x="94" y="349"/>
                  </a:moveTo>
                  <a:lnTo>
                    <a:pt x="156" y="349"/>
                  </a:lnTo>
                  <a:lnTo>
                    <a:pt x="156" y="357"/>
                  </a:lnTo>
                  <a:lnTo>
                    <a:pt x="127" y="375"/>
                  </a:lnTo>
                  <a:lnTo>
                    <a:pt x="108" y="361"/>
                  </a:lnTo>
                  <a:cubicBezTo>
                    <a:pt x="103" y="364"/>
                    <a:pt x="97" y="365"/>
                    <a:pt x="97" y="372"/>
                  </a:cubicBezTo>
                  <a:cubicBezTo>
                    <a:pt x="97" y="377"/>
                    <a:pt x="118" y="401"/>
                    <a:pt x="123" y="401"/>
                  </a:cubicBezTo>
                  <a:cubicBezTo>
                    <a:pt x="130" y="401"/>
                    <a:pt x="148" y="380"/>
                    <a:pt x="156" y="378"/>
                  </a:cubicBezTo>
                  <a:lnTo>
                    <a:pt x="156" y="412"/>
                  </a:lnTo>
                  <a:lnTo>
                    <a:pt x="94" y="412"/>
                  </a:lnTo>
                  <a:lnTo>
                    <a:pt x="94" y="349"/>
                  </a:lnTo>
                  <a:close/>
                  <a:moveTo>
                    <a:pt x="171" y="345"/>
                  </a:moveTo>
                  <a:cubicBezTo>
                    <a:pt x="169" y="340"/>
                    <a:pt x="165" y="334"/>
                    <a:pt x="156" y="334"/>
                  </a:cubicBezTo>
                  <a:lnTo>
                    <a:pt x="94" y="334"/>
                  </a:lnTo>
                  <a:cubicBezTo>
                    <a:pt x="86" y="334"/>
                    <a:pt x="78" y="341"/>
                    <a:pt x="78" y="349"/>
                  </a:cubicBezTo>
                  <a:lnTo>
                    <a:pt x="78" y="412"/>
                  </a:lnTo>
                  <a:cubicBezTo>
                    <a:pt x="78" y="420"/>
                    <a:pt x="86" y="427"/>
                    <a:pt x="94" y="427"/>
                  </a:cubicBezTo>
                  <a:lnTo>
                    <a:pt x="156" y="427"/>
                  </a:lnTo>
                  <a:cubicBezTo>
                    <a:pt x="179" y="427"/>
                    <a:pt x="172" y="388"/>
                    <a:pt x="171" y="365"/>
                  </a:cubicBezTo>
                  <a:lnTo>
                    <a:pt x="210" y="333"/>
                  </a:lnTo>
                  <a:lnTo>
                    <a:pt x="205" y="330"/>
                  </a:lnTo>
                  <a:lnTo>
                    <a:pt x="171" y="345"/>
                  </a:lnTo>
                  <a:close/>
                  <a:moveTo>
                    <a:pt x="227" y="508"/>
                  </a:moveTo>
                  <a:cubicBezTo>
                    <a:pt x="227" y="512"/>
                    <a:pt x="228" y="513"/>
                    <a:pt x="232" y="513"/>
                  </a:cubicBezTo>
                  <a:lnTo>
                    <a:pt x="351" y="513"/>
                  </a:lnTo>
                  <a:cubicBezTo>
                    <a:pt x="355" y="513"/>
                    <a:pt x="356" y="512"/>
                    <a:pt x="356" y="508"/>
                  </a:cubicBezTo>
                  <a:lnTo>
                    <a:pt x="356" y="475"/>
                  </a:lnTo>
                  <a:cubicBezTo>
                    <a:pt x="356" y="471"/>
                    <a:pt x="355" y="470"/>
                    <a:pt x="351" y="470"/>
                  </a:cubicBezTo>
                  <a:lnTo>
                    <a:pt x="227" y="470"/>
                  </a:lnTo>
                  <a:lnTo>
                    <a:pt x="227" y="508"/>
                  </a:lnTo>
                  <a:close/>
                  <a:moveTo>
                    <a:pt x="227" y="401"/>
                  </a:moveTo>
                  <a:lnTo>
                    <a:pt x="356" y="401"/>
                  </a:lnTo>
                  <a:lnTo>
                    <a:pt x="356" y="360"/>
                  </a:lnTo>
                  <a:lnTo>
                    <a:pt x="227" y="360"/>
                  </a:lnTo>
                  <a:lnTo>
                    <a:pt x="227" y="401"/>
                  </a:lnTo>
                  <a:close/>
                  <a:moveTo>
                    <a:pt x="227" y="291"/>
                  </a:moveTo>
                  <a:lnTo>
                    <a:pt x="321" y="291"/>
                  </a:lnTo>
                  <a:lnTo>
                    <a:pt x="321" y="250"/>
                  </a:lnTo>
                  <a:lnTo>
                    <a:pt x="227" y="250"/>
                  </a:lnTo>
                  <a:lnTo>
                    <a:pt x="227" y="291"/>
                  </a:lnTo>
                  <a:close/>
                </a:path>
              </a:pathLst>
            </a:custGeom>
            <a:solidFill>
              <a:srgbClr val="E74127"/>
            </a:solidFill>
            <a:ln w="9525">
              <a:noFill/>
              <a:round/>
            </a:ln>
          </p:spPr>
          <p:txBody>
            <a:bodyPr lIns="51428" tIns="25713" rIns="51428" bIns="25713"/>
            <a:p>
              <a:endParaRPr lang="zh-CN" altLang="en-US" sz="100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350" y="1941"/>
              <a:ext cx="12828" cy="7519"/>
              <a:chOff x="2784" y="2719"/>
              <a:chExt cx="13913" cy="8074"/>
            </a:xfrm>
          </p:grpSpPr>
          <p:grpSp>
            <p:nvGrpSpPr>
              <p:cNvPr id="12" name="组合 11"/>
              <p:cNvGrpSpPr/>
              <p:nvPr/>
            </p:nvGrpSpPr>
            <p:grpSpPr bwMode="auto">
              <a:xfrm>
                <a:off x="2784" y="2719"/>
                <a:ext cx="13913" cy="8074"/>
                <a:chOff x="4424" y="3189"/>
                <a:chExt cx="11383" cy="6390"/>
              </a:xfrm>
            </p:grpSpPr>
            <p:sp>
              <p:nvSpPr>
                <p:cNvPr id="13" name="矩形 8"/>
                <p:cNvSpPr/>
                <p:nvPr/>
              </p:nvSpPr>
              <p:spPr>
                <a:xfrm>
                  <a:off x="4424" y="4070"/>
                  <a:ext cx="11383" cy="5509"/>
                </a:xfrm>
                <a:prstGeom prst="rect">
                  <a:avLst/>
                </a:prstGeom>
                <a:solidFill>
                  <a:srgbClr val="F2F2F2"/>
                </a:solidFill>
                <a:ln w="25400" cap="flat" cmpd="sng">
                  <a:gradFill>
                    <a:gsLst>
                      <a:gs pos="50000">
                        <a:srgbClr val="26BB91"/>
                      </a:gs>
                      <a:gs pos="1000">
                        <a:srgbClr val="449BB5"/>
                      </a:gs>
                      <a:gs pos="100000">
                        <a:srgbClr val="FFB757"/>
                      </a:gs>
                    </a:gsLst>
                    <a:lin ang="0" scaled="1"/>
                  </a:gra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91437" tIns="45718" rIns="91437" bIns="45718" anchor="ctr"/>
                <a:p>
                  <a:pPr algn="ctr">
                    <a:buFont typeface="Arial" panose="020B0604020202020204" pitchFamily="34" charset="0"/>
                    <a:buNone/>
                    <a:defRPr/>
                  </a:pPr>
                  <a:endParaRPr sz="3075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" name="矩形 9"/>
                <p:cNvSpPr>
                  <a:spLocks noChangeArrowheads="1"/>
                </p:cNvSpPr>
                <p:nvPr/>
              </p:nvSpPr>
              <p:spPr bwMode="auto">
                <a:xfrm>
                  <a:off x="6694" y="3189"/>
                  <a:ext cx="7254" cy="892"/>
                </a:xfrm>
                <a:prstGeom prst="rect">
                  <a:avLst/>
                </a:prstGeom>
                <a:solidFill>
                  <a:srgbClr val="1D4E74"/>
                </a:solidFill>
                <a:ln w="9525">
                  <a:noFill/>
                  <a:miter lim="800000"/>
                </a:ln>
              </p:spPr>
              <p:txBody>
                <a:bodyPr lIns="91437" tIns="45718" rIns="91437" bIns="45718" anchor="ctr"/>
                <a:p>
                  <a:pPr algn="l"/>
                  <a:r>
                    <a:rPr lang="en-US" altLang="zh-CN" sz="2100" b="1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ea"/>
                    </a:rPr>
                    <a:t>           </a:t>
                  </a:r>
                  <a:r>
                    <a:rPr lang="zh-CN" altLang="en-US" sz="2100" b="1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ea"/>
                    </a:rPr>
                    <a:t>流通加工设备</a:t>
                  </a:r>
                  <a:endParaRPr lang="zh-CN" altLang="en-US" sz="21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endParaRPr>
                </a:p>
              </p:txBody>
            </p:sp>
          </p:grpSp>
          <p:sp>
            <p:nvSpPr>
              <p:cNvPr id="15" name="矩形 4"/>
              <p:cNvSpPr>
                <a:spLocks noChangeArrowheads="1"/>
              </p:cNvSpPr>
              <p:nvPr/>
            </p:nvSpPr>
            <p:spPr bwMode="auto">
              <a:xfrm>
                <a:off x="3042" y="4039"/>
                <a:ext cx="13249" cy="60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p>
                <a:pPr indent="457200" algn="l" fontAlgn="auto">
                  <a:lnSpc>
                    <a:spcPct val="150000"/>
                  </a:lnSpc>
                </a:pPr>
                <a:r>
                  <a:rPr lang="en-US" sz="1650">
                    <a:solidFill>
                      <a:srgbClr val="1B2F47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 </a:t>
                </a:r>
                <a:r>
                  <a:rPr sz="1650">
                    <a:solidFill>
                      <a:srgbClr val="1B2F47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流通加工设备是指货物在物流中心中根据需要进行包装、分割、计量分拣、添加标签条码、组装等作业时所需的设备。它可以弥补生产过程加工程度的不足，有效地满足用户多样化的需要，提高加工质量和效率以及设备的利用率，从而更好地为用户提供服务。</a:t>
                </a:r>
                <a:endParaRPr sz="165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  <a:p>
                <a:pPr indent="457200" algn="l" fontAlgn="auto">
                  <a:lnSpc>
                    <a:spcPct val="150000"/>
                  </a:lnSpc>
                </a:pPr>
                <a:r>
                  <a:rPr sz="1650">
                    <a:solidFill>
                      <a:srgbClr val="1B2F47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流通加工设备种类繁多，按照不同的标准，可分成不同的种类。具体如表所示。</a:t>
                </a:r>
                <a:endParaRPr sz="165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301625" y="1341120"/>
          <a:ext cx="8673465" cy="525081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53110"/>
                <a:gridCol w="1067435"/>
                <a:gridCol w="6852920"/>
              </a:tblGrid>
              <a:tr h="435610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分类标准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设备名称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说明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812800">
                <a:tc rowSpan="8">
                  <a:txBody>
                    <a:bodyPr/>
                    <a:p>
                      <a:pPr marL="0"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按流通加工形式分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剪切加工设备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进行下料加工或将大规格的钢板裁小或裁成毛坯的设备。例如，用剪板机进行下料加工，用切割设备将大规格的钢板裁小或裁成毛坯等。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75120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集中开木下料设备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将原木锯截成各种锯材，同时将碎木、碎屑集中起来加工成各种规格的板材，还可以进行打眼、凿孔等初级加工的设备。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812800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配煤加工设备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将各种煤及一些其他发热物质，按不同的配方进行掺配加工，生产出各种不同发热量燃料的设备。例如，无锡燃料公司开展的动力配煤加工等。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0576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冷冻加工设备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解决鲜肉、鲜鱼或药品等在流通过程中保鲜及搬运装卸问题，采用的低温冷冻的加工设备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0703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分选加工设备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根据农副产品的规格、质量离散较大的情况，为了获得一定规格的产品而采取的分选加工设备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0576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精制加工设备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用于农、牧、副、渔等产品的切分、洗净、分装等简单加工的设备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812800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包装加工设备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为了便于销售，在销售地按照所要求的销售起点进行新包装、大包装改小包装、散装改小包装、运输包装改销售包装等加工的设备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0703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组装加工设备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采用半成品包装出厂，在消费地由流通部门所设置的流通加工点进行拆箱组装的加工设备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3636169" y="765334"/>
            <a:ext cx="2224405" cy="414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1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表</a:t>
            </a:r>
            <a:r>
              <a:rPr lang="en-US" altLang="zh-CN" sz="1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流通加工设备的类型</a:t>
            </a:r>
            <a:endParaRPr lang="zh-CN" altLang="en-US" sz="1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463550" y="1261745"/>
          <a:ext cx="8442325" cy="530415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52475"/>
                <a:gridCol w="1424305"/>
                <a:gridCol w="6265545"/>
              </a:tblGrid>
              <a:tr h="510540"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分类标准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设备名称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说明</a:t>
                      </a:r>
                      <a:endParaRPr lang="zh-CN" altLang="en-US" sz="126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802005">
                <a:tc rowSpan="9"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根据流通加工的对象分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金属加工设备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对某些长度、规格不完全适用于用户的金属材料进行剪切、折弯、下料、切削加工的加工设备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1592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水泥加工设备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主要包括混凝土搅拌机械、混凝土搅拌站、混凝土输送车、混凝土输送泵、车泵等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6291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玻璃加工设备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对玻璃进行切割等加工的专用机械，包括各种各样的切割机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39420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木材加工设备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对木材进行磨制、压缩和锯裁以方便装车、捆扎、运输的设备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44500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煤炭加工设备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对煤炭进行加工的设备，主要包括除矸加工机械、管道输送煤浆加工机械和配煤加工机械等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5148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食品流通加工设备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依据流通加工项目可分为冷冻加工设备、分选加工设备、精制加工设备和分装加工设备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44500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组装产品的流通加工设备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对一些组装技术不高的产品，如自行车之类的产品，在流通中进行组装加工的设备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66611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生产延续的流通加工设备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一些产品因其自身特性要求，需要较宽阔的仓储场地或设施，而在生产场地建设这些设施是不经济的，因此可将部分生产领域的作业延伸到仓储环节完成。如服装的检验、分类等作业，可以在服装仓库专用悬轨体系中完成相关作业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666750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通用加工设备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60" u="none">
                          <a:highlight>
                            <a:srgbClr val="FFFFFF"/>
                          </a:highlight>
                          <a:latin typeface="微软雅黑" panose="020B0503020204020204" charset="-122"/>
                          <a:ea typeface="微软雅黑" panose="020B0503020204020204" charset="-122"/>
                        </a:rPr>
                        <a:t>主要包括：裹包集包设备，如裹包机、装盒机等；外包装配合设备，如钉箱机、裹包机和打带机；印贴条码标签设备，如网印设备、喷印设备和条形码打印机；拆箱设备，如拆箱机和拆柜工具；称重设备，如称重设备、地磅等</a:t>
                      </a:r>
                      <a:endParaRPr lang="zh-CN" altLang="en-US" sz="1260" u="none">
                        <a:highlight>
                          <a:srgbClr val="FFFFFF"/>
                        </a:highlight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3564414" y="621189"/>
            <a:ext cx="2224405" cy="414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1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表</a:t>
            </a:r>
            <a:r>
              <a:rPr lang="en-US" altLang="zh-CN" sz="1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流通加工设备的类型</a:t>
            </a:r>
            <a:endParaRPr lang="zh-CN" altLang="en-US" sz="1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663575" y="371475"/>
            <a:ext cx="6208713" cy="944563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None/>
            </a:pPr>
            <a:r>
              <a:rPr lang="zh-CN" altLang="en-US" sz="3200" dirty="0">
                <a:solidFill>
                  <a:srgbClr val="FF0000"/>
                </a:solidFill>
                <a:latin typeface="方正粗倩简体" pitchFamily="1" charset="-122"/>
                <a:ea typeface="方正粗倩简体" pitchFamily="1" charset="-122"/>
              </a:rPr>
              <a:t>第</a:t>
            </a:r>
            <a:r>
              <a:rPr lang="en-US" altLang="zh-CN" sz="3200" dirty="0">
                <a:solidFill>
                  <a:srgbClr val="FF0000"/>
                </a:solidFill>
                <a:latin typeface="方正粗倩简体" pitchFamily="1" charset="-122"/>
                <a:ea typeface="方正粗倩简体" pitchFamily="1" charset="-122"/>
              </a:rPr>
              <a:t>9</a:t>
            </a:r>
            <a:r>
              <a:rPr lang="zh-CN" altLang="en-US" sz="3200" dirty="0">
                <a:solidFill>
                  <a:srgbClr val="FF0000"/>
                </a:solidFill>
                <a:latin typeface="方正粗倩简体" pitchFamily="1" charset="-122"/>
                <a:ea typeface="方正粗倩简体" pitchFamily="1" charset="-122"/>
              </a:rPr>
              <a:t>章</a:t>
            </a:r>
            <a:r>
              <a:rPr lang="en-US" altLang="zh-CN" sz="3200" dirty="0">
                <a:solidFill>
                  <a:srgbClr val="FF0000"/>
                </a:solidFill>
                <a:latin typeface="方正粗倩简体" pitchFamily="1" charset="-122"/>
                <a:ea typeface="方正粗倩简体" pitchFamily="1" charset="-122"/>
              </a:rPr>
              <a:t> </a:t>
            </a:r>
            <a:r>
              <a:rPr lang="en-US" altLang="en-US" sz="3200" dirty="0">
                <a:solidFill>
                  <a:srgbClr val="FF0000"/>
                </a:solidFill>
                <a:latin typeface="方正粗倩简体" pitchFamily="1" charset="-122"/>
                <a:ea typeface="方正粗倩简体" pitchFamily="1" charset="-122"/>
              </a:rPr>
              <a:t>学习要求及考核要点</a:t>
            </a:r>
            <a:endParaRPr lang="en-US" altLang="en-US" sz="3200" dirty="0">
              <a:solidFill>
                <a:srgbClr val="FF0000"/>
              </a:solidFill>
              <a:latin typeface="方正粗倩简体" pitchFamily="1" charset="-122"/>
              <a:ea typeface="方正粗倩简体" pitchFamily="1" charset="-122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>
          <a:xfrm>
            <a:off x="663575" y="1844675"/>
            <a:ext cx="3754438" cy="4238625"/>
          </a:xfrm>
          <a:solidFill>
            <a:srgbClr val="FFFFFF"/>
          </a:solidFill>
          <a:ln>
            <a:solidFill>
              <a:srgbClr val="FFFFFF"/>
            </a:solidFill>
            <a:miter lim="800000"/>
          </a:ln>
          <a:effectLst>
            <a:outerShdw dist="20000" dir="5400000" algn="ctr" rotWithShape="0">
              <a:srgbClr val="000000">
                <a:alpha val="34000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掌握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流通加工的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概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念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了解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流通加工和生产加工的区别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 	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理解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流通加工的地位和作用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     	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  <a:sym typeface="Wingdings 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掌握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流通加工的合理化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				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内容占位符 2"/>
          <p:cNvSpPr txBox="1"/>
          <p:nvPr/>
        </p:nvSpPr>
        <p:spPr>
          <a:xfrm>
            <a:off x="663575" y="1341438"/>
            <a:ext cx="3754438" cy="490537"/>
          </a:xfrm>
          <a:prstGeom prst="rect">
            <a:avLst/>
          </a:prstGeom>
          <a:solidFill>
            <a:srgbClr val="FFC000"/>
          </a:solidFill>
          <a:ln w="9525">
            <a:noFill/>
          </a:ln>
          <a:effectLst>
            <a:outerShdw dist="20000" dir="5400000" algn="ctr" rotWithShape="0">
              <a:srgbClr val="000000">
                <a:alpha val="34000"/>
              </a:srgbClr>
            </a:outerShdw>
          </a:effec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buNone/>
            </a:pPr>
            <a:r>
              <a:rPr lang="zh-CN" altLang="en-US" sz="2400" b="1" dirty="0">
                <a:latin typeface="楷体_GB2312" pitchFamily="1" charset="-122"/>
                <a:ea typeface="楷体_GB2312" pitchFamily="1" charset="-122"/>
              </a:rPr>
              <a:t>基本要求</a:t>
            </a:r>
            <a:endParaRPr lang="zh-CN" altLang="en-US" sz="2400" b="1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0245" name="内容占位符 2"/>
          <p:cNvSpPr txBox="1"/>
          <p:nvPr/>
        </p:nvSpPr>
        <p:spPr bwMode="auto">
          <a:xfrm>
            <a:off x="4994275" y="1844675"/>
            <a:ext cx="3754438" cy="4238625"/>
          </a:xfrm>
          <a:prstGeom prst="rect">
            <a:avLst/>
          </a:prstGeom>
          <a:solidFill>
            <a:srgbClr val="FFFFFF"/>
          </a:solidFill>
          <a:ln w="9525" cmpd="sng">
            <a:solidFill>
              <a:srgbClr val="FFFFFF"/>
            </a:solidFill>
            <a:miter lim="800000"/>
          </a:ln>
          <a:effectLst>
            <a:outerShdw dist="20000" dir="5400000" algn="ctr" rotWithShape="0">
              <a:srgbClr val="000000">
                <a:alpha val="34000"/>
              </a:srgbClr>
            </a:outerShdw>
          </a:effec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流通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加工的概念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流通加工和生产加工的区别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流通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加工的类型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流通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加工的合理化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5126" name="内容占位符 2"/>
          <p:cNvSpPr txBox="1"/>
          <p:nvPr/>
        </p:nvSpPr>
        <p:spPr>
          <a:xfrm>
            <a:off x="4994275" y="1341438"/>
            <a:ext cx="3754438" cy="490537"/>
          </a:xfrm>
          <a:prstGeom prst="rect">
            <a:avLst/>
          </a:prstGeom>
          <a:solidFill>
            <a:srgbClr val="FFC000"/>
          </a:solidFill>
          <a:ln w="9525">
            <a:noFill/>
          </a:ln>
          <a:effectLst>
            <a:outerShdw dist="20000" dir="5400000" algn="ctr" rotWithShape="0">
              <a:srgbClr val="000000">
                <a:alpha val="34000"/>
              </a:srgbClr>
            </a:outerShdw>
          </a:effec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buNone/>
            </a:pPr>
            <a:r>
              <a:rPr lang="zh-CN" altLang="en-US" sz="2400" b="1" dirty="0">
                <a:latin typeface="楷体_GB2312" pitchFamily="1" charset="-122"/>
                <a:ea typeface="楷体_GB2312" pitchFamily="1" charset="-122"/>
              </a:rPr>
              <a:t>考核要点</a:t>
            </a:r>
            <a:endParaRPr lang="zh-CN" altLang="en-US" sz="2400" b="1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11"/>
          <p:cNvSpPr/>
          <p:nvPr/>
        </p:nvSpPr>
        <p:spPr>
          <a:xfrm>
            <a:off x="0" y="1208246"/>
            <a:ext cx="1385411" cy="434340"/>
          </a:xfrm>
          <a:prstGeom prst="roundRect">
            <a:avLst>
              <a:gd name="adj" fmla="val 0"/>
            </a:avLst>
          </a:prstGeom>
          <a:solidFill>
            <a:srgbClr val="1B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5" name="矩形 4"/>
          <p:cNvSpPr/>
          <p:nvPr/>
        </p:nvSpPr>
        <p:spPr>
          <a:xfrm>
            <a:off x="92869" y="1231106"/>
            <a:ext cx="1289209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iragino Sans GB W3"/>
                <a:sym typeface="+mn-ea"/>
              </a:rPr>
              <a:t>任务提出</a:t>
            </a:r>
            <a:endParaRPr lang="en-US" altLang="zh-CN" sz="21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6" name="矩形: 圆角 11"/>
          <p:cNvSpPr/>
          <p:nvPr/>
        </p:nvSpPr>
        <p:spPr>
          <a:xfrm>
            <a:off x="1" y="936058"/>
            <a:ext cx="1385888" cy="269132"/>
          </a:xfrm>
          <a:prstGeom prst="roundRect">
            <a:avLst>
              <a:gd name="adj" fmla="val 0"/>
            </a:avLst>
          </a:prstGeom>
          <a:solidFill>
            <a:srgbClr val="E741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910114" y="1822609"/>
            <a:ext cx="7387590" cy="3705225"/>
            <a:chOff x="1911" y="2091"/>
            <a:chExt cx="15512" cy="7780"/>
          </a:xfrm>
        </p:grpSpPr>
        <p:sp>
          <p:nvSpPr>
            <p:cNvPr id="7" name="圆角矩形 6"/>
            <p:cNvSpPr/>
            <p:nvPr/>
          </p:nvSpPr>
          <p:spPr>
            <a:xfrm>
              <a:off x="1911" y="3509"/>
              <a:ext cx="15512" cy="6362"/>
            </a:xfrm>
            <a:prstGeom prst="roundRect">
              <a:avLst>
                <a:gd name="adj" fmla="val 3871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00"/>
            </a:p>
          </p:txBody>
        </p:sp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2139" y="3555"/>
              <a:ext cx="15209" cy="60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en-US" sz="2100">
                  <a:latin typeface="Hiragino Sans GB W3"/>
                  <a:ea typeface="Hiragino Sans GB W3"/>
                  <a:cs typeface="Hiragino Sans GB W3"/>
                </a:rPr>
                <a:t>   </a:t>
              </a:r>
              <a:r>
                <a:rPr lang="zh-CN" altLang="zh-CN" sz="165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  <a:cs typeface="Hiragino Sans GB W3"/>
                </a:rPr>
                <a:t>小王进入大学后，利用节假日到附近一家大型超市做兼职。在做兼职的过程中，他发现超市的猪肉销售区域有两种五花肉，一种名为“五花肉”，另一种名为“精制五花肉”，而后一种的价格比前一种高很多。于是，小王想：超市把猪肉中稍微好点的五花肉分割出来，切成大小差不多的块，不仅可方便顾客购买，而且价格可以高这么多，那么其他的产品应该也可以采用这样的方法来增加收入。其实，小王发现的这种现象就是物流中的流通加工活动。</a:t>
              </a:r>
              <a:endParaRPr lang="zh-CN" altLang="zh-CN" sz="165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  <a:cs typeface="Hiragino Sans GB W3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zh-CN" sz="165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  <a:cs typeface="Hiragino Sans GB W3"/>
                </a:rPr>
                <a:t>       请以团队形式（2-4人）共同分析流通加工在物流活动中的重要性。</a:t>
              </a:r>
              <a:endParaRPr lang="zh-CN" altLang="zh-CN" sz="165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  <a:cs typeface="Hiragino Sans GB W3"/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3313" y="2091"/>
              <a:ext cx="12967" cy="141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</a:ln>
          </p:spPr>
          <p:txBody>
            <a:bodyPr anchor="ctr"/>
            <a:lstStyle/>
            <a:p>
              <a:pPr algn="ctr"/>
              <a:r>
                <a:rPr lang="zh-CN" altLang="zh-CN" sz="3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Hiragino Sans GB W3"/>
                </a:rPr>
                <a:t>任务提出</a:t>
              </a:r>
              <a:endParaRPr lang="zh-CN" altLang="zh-CN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iragino Sans GB W3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11"/>
          <p:cNvSpPr/>
          <p:nvPr/>
        </p:nvSpPr>
        <p:spPr>
          <a:xfrm>
            <a:off x="0" y="1208246"/>
            <a:ext cx="1385411" cy="434340"/>
          </a:xfrm>
          <a:prstGeom prst="roundRect">
            <a:avLst>
              <a:gd name="adj" fmla="val 0"/>
            </a:avLst>
          </a:prstGeom>
          <a:solidFill>
            <a:srgbClr val="1B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5" name="矩形 4"/>
          <p:cNvSpPr/>
          <p:nvPr/>
        </p:nvSpPr>
        <p:spPr>
          <a:xfrm>
            <a:off x="92869" y="1231106"/>
            <a:ext cx="1289209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2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iragino Sans GB W3"/>
                <a:sym typeface="+mn-ea"/>
              </a:rPr>
              <a:t>任务目标</a:t>
            </a:r>
            <a:endParaRPr lang="zh-CN" altLang="zh-CN" sz="21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Hiragino Sans GB W3"/>
              <a:sym typeface="+mn-ea"/>
            </a:endParaRPr>
          </a:p>
        </p:txBody>
      </p:sp>
      <p:sp>
        <p:nvSpPr>
          <p:cNvPr id="6" name="矩形: 圆角 11"/>
          <p:cNvSpPr/>
          <p:nvPr/>
        </p:nvSpPr>
        <p:spPr>
          <a:xfrm>
            <a:off x="1" y="936058"/>
            <a:ext cx="1385888" cy="269132"/>
          </a:xfrm>
          <a:prstGeom prst="roundRect">
            <a:avLst>
              <a:gd name="adj" fmla="val 0"/>
            </a:avLst>
          </a:prstGeom>
          <a:solidFill>
            <a:srgbClr val="E741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1452563" y="2680811"/>
            <a:ext cx="6410325" cy="2050733"/>
          </a:xfrm>
          <a:prstGeom prst="roundRect">
            <a:avLst>
              <a:gd name="adj" fmla="val 3871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00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81150" y="2695575"/>
            <a:ext cx="6198870" cy="1995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en-US" altLang="zh-CN" sz="165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  <a:cs typeface="Hiragino Sans GB W3"/>
              </a:rPr>
              <a:t> </a:t>
            </a:r>
            <a:r>
              <a:rPr lang="zh-CN" altLang="zh-CN" sz="165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  <a:cs typeface="Hiragino Sans GB W3"/>
              </a:rPr>
              <a:t>学生以小组（2-4人）为单位，对生活中所涉及的流通加工活动进行调研（超市、物流公司等），了解流通加工的形式、商品进行流通加工后价值发生变化等，以此来分析流通加工在物流活动中所发挥的作用，并形成一份《流通加工在物流活动中的重要性分析》报告。</a:t>
            </a:r>
            <a:endParaRPr lang="zh-CN" altLang="zh-CN" sz="165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  <a:cs typeface="Hiragino Sans GB W3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77816" y="2005489"/>
            <a:ext cx="6175534" cy="67532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zh-CN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iragino Sans GB W3"/>
              </a:rPr>
              <a:t>任务目标</a:t>
            </a:r>
            <a:endParaRPr lang="zh-CN" altLang="zh-CN" sz="3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Hiragino Sans GB W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9032" y="1807343"/>
            <a:ext cx="8347977" cy="3581213"/>
            <a:chOff x="849" y="1941"/>
            <a:chExt cx="18000" cy="7519"/>
          </a:xfrm>
        </p:grpSpPr>
        <p:sp>
          <p:nvSpPr>
            <p:cNvPr id="20" name="Freeform 25"/>
            <p:cNvSpPr>
              <a:spLocks noEditPoints="1"/>
            </p:cNvSpPr>
            <p:nvPr/>
          </p:nvSpPr>
          <p:spPr bwMode="auto">
            <a:xfrm>
              <a:off x="849" y="4286"/>
              <a:ext cx="2213" cy="3406"/>
            </a:xfrm>
            <a:custGeom>
              <a:avLst/>
              <a:gdLst>
                <a:gd name="T0" fmla="*/ 136762 w 443"/>
                <a:gd name="T1" fmla="*/ 252777 h 605"/>
                <a:gd name="T2" fmla="*/ 115540 w 443"/>
                <a:gd name="T3" fmla="*/ 1560512 h 605"/>
                <a:gd name="T4" fmla="*/ 1044575 w 443"/>
                <a:gd name="T5" fmla="*/ 384324 h 605"/>
                <a:gd name="T6" fmla="*/ 966762 w 443"/>
                <a:gd name="T7" fmla="*/ 410118 h 605"/>
                <a:gd name="T8" fmla="*/ 120256 w 443"/>
                <a:gd name="T9" fmla="*/ 1470234 h 605"/>
                <a:gd name="T10" fmla="*/ 452728 w 443"/>
                <a:gd name="T11" fmla="*/ 165079 h 605"/>
                <a:gd name="T12" fmla="*/ 594205 w 443"/>
                <a:gd name="T13" fmla="*/ 165079 h 605"/>
                <a:gd name="T14" fmla="*/ 521109 w 443"/>
                <a:gd name="T15" fmla="*/ 247618 h 605"/>
                <a:gd name="T16" fmla="*/ 365483 w 443"/>
                <a:gd name="T17" fmla="*/ 170238 h 605"/>
                <a:gd name="T18" fmla="*/ 190995 w 443"/>
                <a:gd name="T19" fmla="*/ 394642 h 605"/>
                <a:gd name="T20" fmla="*/ 853581 w 443"/>
                <a:gd name="T21" fmla="*/ 394642 h 605"/>
                <a:gd name="T22" fmla="*/ 679092 w 443"/>
                <a:gd name="T23" fmla="*/ 170238 h 605"/>
                <a:gd name="T24" fmla="*/ 365483 w 443"/>
                <a:gd name="T25" fmla="*/ 170238 h 605"/>
                <a:gd name="T26" fmla="*/ 367841 w 443"/>
                <a:gd name="T27" fmla="*/ 1183925 h 605"/>
                <a:gd name="T28" fmla="*/ 252301 w 443"/>
                <a:gd name="T29" fmla="*/ 1220036 h 605"/>
                <a:gd name="T30" fmla="*/ 228722 w 443"/>
                <a:gd name="T31" fmla="*/ 1248409 h 605"/>
                <a:gd name="T32" fmla="*/ 367841 w 443"/>
                <a:gd name="T33" fmla="*/ 1261306 h 605"/>
                <a:gd name="T34" fmla="*/ 221648 w 443"/>
                <a:gd name="T35" fmla="*/ 1338687 h 605"/>
                <a:gd name="T36" fmla="*/ 405569 w 443"/>
                <a:gd name="T37" fmla="*/ 1240671 h 605"/>
                <a:gd name="T38" fmla="*/ 405569 w 443"/>
                <a:gd name="T39" fmla="*/ 1176187 h 605"/>
                <a:gd name="T40" fmla="*/ 183921 w 443"/>
                <a:gd name="T41" fmla="*/ 1189084 h 605"/>
                <a:gd name="T42" fmla="*/ 358410 w 443"/>
                <a:gd name="T43" fmla="*/ 1390274 h 605"/>
                <a:gd name="T44" fmla="*/ 358410 w 443"/>
                <a:gd name="T45" fmla="*/ 611308 h 605"/>
                <a:gd name="T46" fmla="*/ 252301 w 443"/>
                <a:gd name="T47" fmla="*/ 647419 h 605"/>
                <a:gd name="T48" fmla="*/ 290029 w 443"/>
                <a:gd name="T49" fmla="*/ 750593 h 605"/>
                <a:gd name="T50" fmla="*/ 221648 w 443"/>
                <a:gd name="T51" fmla="*/ 778966 h 605"/>
                <a:gd name="T52" fmla="*/ 358410 w 443"/>
                <a:gd name="T53" fmla="*/ 572618 h 605"/>
                <a:gd name="T54" fmla="*/ 183921 w 443"/>
                <a:gd name="T55" fmla="*/ 773808 h 605"/>
                <a:gd name="T56" fmla="*/ 403211 w 443"/>
                <a:gd name="T57" fmla="*/ 657736 h 605"/>
                <a:gd name="T58" fmla="*/ 400853 w 443"/>
                <a:gd name="T59" fmla="*/ 603570 h 605"/>
                <a:gd name="T60" fmla="*/ 367841 w 443"/>
                <a:gd name="T61" fmla="*/ 920831 h 605"/>
                <a:gd name="T62" fmla="*/ 228722 w 443"/>
                <a:gd name="T63" fmla="*/ 959521 h 605"/>
                <a:gd name="T64" fmla="*/ 367841 w 443"/>
                <a:gd name="T65" fmla="*/ 1062696 h 605"/>
                <a:gd name="T66" fmla="*/ 403211 w 443"/>
                <a:gd name="T67" fmla="*/ 889879 h 605"/>
                <a:gd name="T68" fmla="*/ 183921 w 443"/>
                <a:gd name="T69" fmla="*/ 900196 h 605"/>
                <a:gd name="T70" fmla="*/ 367841 w 443"/>
                <a:gd name="T71" fmla="*/ 1101386 h 605"/>
                <a:gd name="T72" fmla="*/ 483381 w 443"/>
                <a:gd name="T73" fmla="*/ 851188 h 605"/>
                <a:gd name="T74" fmla="*/ 547046 w 443"/>
                <a:gd name="T75" fmla="*/ 1323211 h 605"/>
                <a:gd name="T76" fmla="*/ 839433 w 443"/>
                <a:gd name="T77" fmla="*/ 1225195 h 605"/>
                <a:gd name="T78" fmla="*/ 535256 w 443"/>
                <a:gd name="T79" fmla="*/ 1310314 h 605"/>
                <a:gd name="T80" fmla="*/ 839433 w 443"/>
                <a:gd name="T81" fmla="*/ 928569 h 605"/>
                <a:gd name="T82" fmla="*/ 535256 w 443"/>
                <a:gd name="T83" fmla="*/ 750593 h 605"/>
                <a:gd name="T84" fmla="*/ 535256 w 443"/>
                <a:gd name="T85" fmla="*/ 644840 h 6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43"/>
                <a:gd name="T130" fmla="*/ 0 h 605"/>
                <a:gd name="T131" fmla="*/ 443 w 443"/>
                <a:gd name="T132" fmla="*/ 605 h 6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43" h="605">
                  <a:moveTo>
                    <a:pt x="34" y="159"/>
                  </a:moveTo>
                  <a:cubicBezTo>
                    <a:pt x="34" y="142"/>
                    <a:pt x="42" y="134"/>
                    <a:pt x="58" y="133"/>
                  </a:cubicBezTo>
                  <a:lnTo>
                    <a:pt x="58" y="98"/>
                  </a:lnTo>
                  <a:cubicBezTo>
                    <a:pt x="27" y="99"/>
                    <a:pt x="0" y="118"/>
                    <a:pt x="0" y="149"/>
                  </a:cubicBezTo>
                  <a:lnTo>
                    <a:pt x="0" y="556"/>
                  </a:lnTo>
                  <a:cubicBezTo>
                    <a:pt x="0" y="581"/>
                    <a:pt x="24" y="605"/>
                    <a:pt x="49" y="605"/>
                  </a:cubicBezTo>
                  <a:lnTo>
                    <a:pt x="394" y="605"/>
                  </a:lnTo>
                  <a:cubicBezTo>
                    <a:pt x="419" y="605"/>
                    <a:pt x="443" y="581"/>
                    <a:pt x="443" y="556"/>
                  </a:cubicBezTo>
                  <a:lnTo>
                    <a:pt x="443" y="149"/>
                  </a:lnTo>
                  <a:cubicBezTo>
                    <a:pt x="443" y="118"/>
                    <a:pt x="416" y="99"/>
                    <a:pt x="385" y="98"/>
                  </a:cubicBezTo>
                  <a:lnTo>
                    <a:pt x="385" y="133"/>
                  </a:lnTo>
                  <a:cubicBezTo>
                    <a:pt x="402" y="134"/>
                    <a:pt x="410" y="142"/>
                    <a:pt x="410" y="159"/>
                  </a:cubicBezTo>
                  <a:lnTo>
                    <a:pt x="410" y="545"/>
                  </a:lnTo>
                  <a:cubicBezTo>
                    <a:pt x="410" y="557"/>
                    <a:pt x="404" y="570"/>
                    <a:pt x="393" y="570"/>
                  </a:cubicBezTo>
                  <a:lnTo>
                    <a:pt x="51" y="570"/>
                  </a:lnTo>
                  <a:cubicBezTo>
                    <a:pt x="37" y="570"/>
                    <a:pt x="34" y="556"/>
                    <a:pt x="34" y="542"/>
                  </a:cubicBezTo>
                  <a:lnTo>
                    <a:pt x="34" y="159"/>
                  </a:lnTo>
                  <a:close/>
                  <a:moveTo>
                    <a:pt x="192" y="64"/>
                  </a:moveTo>
                  <a:cubicBezTo>
                    <a:pt x="192" y="50"/>
                    <a:pt x="205" y="37"/>
                    <a:pt x="219" y="37"/>
                  </a:cubicBezTo>
                  <a:lnTo>
                    <a:pt x="224" y="37"/>
                  </a:lnTo>
                  <a:cubicBezTo>
                    <a:pt x="238" y="37"/>
                    <a:pt x="252" y="50"/>
                    <a:pt x="252" y="64"/>
                  </a:cubicBezTo>
                  <a:lnTo>
                    <a:pt x="252" y="67"/>
                  </a:lnTo>
                  <a:cubicBezTo>
                    <a:pt x="252" y="83"/>
                    <a:pt x="238" y="96"/>
                    <a:pt x="222" y="96"/>
                  </a:cubicBezTo>
                  <a:lnTo>
                    <a:pt x="221" y="96"/>
                  </a:lnTo>
                  <a:cubicBezTo>
                    <a:pt x="205" y="96"/>
                    <a:pt x="192" y="83"/>
                    <a:pt x="192" y="67"/>
                  </a:cubicBezTo>
                  <a:lnTo>
                    <a:pt x="192" y="64"/>
                  </a:lnTo>
                  <a:close/>
                  <a:moveTo>
                    <a:pt x="155" y="66"/>
                  </a:moveTo>
                  <a:lnTo>
                    <a:pt x="106" y="66"/>
                  </a:lnTo>
                  <a:cubicBezTo>
                    <a:pt x="89" y="66"/>
                    <a:pt x="81" y="74"/>
                    <a:pt x="81" y="90"/>
                  </a:cubicBezTo>
                  <a:lnTo>
                    <a:pt x="81" y="153"/>
                  </a:lnTo>
                  <a:cubicBezTo>
                    <a:pt x="81" y="164"/>
                    <a:pt x="88" y="175"/>
                    <a:pt x="98" y="175"/>
                  </a:cubicBezTo>
                  <a:lnTo>
                    <a:pt x="345" y="175"/>
                  </a:lnTo>
                  <a:cubicBezTo>
                    <a:pt x="355" y="175"/>
                    <a:pt x="362" y="164"/>
                    <a:pt x="362" y="153"/>
                  </a:cubicBezTo>
                  <a:lnTo>
                    <a:pt x="362" y="90"/>
                  </a:lnTo>
                  <a:cubicBezTo>
                    <a:pt x="362" y="74"/>
                    <a:pt x="354" y="66"/>
                    <a:pt x="337" y="66"/>
                  </a:cubicBezTo>
                  <a:lnTo>
                    <a:pt x="288" y="66"/>
                  </a:lnTo>
                  <a:cubicBezTo>
                    <a:pt x="288" y="32"/>
                    <a:pt x="260" y="0"/>
                    <a:pt x="227" y="0"/>
                  </a:cubicBezTo>
                  <a:lnTo>
                    <a:pt x="216" y="0"/>
                  </a:lnTo>
                  <a:cubicBezTo>
                    <a:pt x="184" y="0"/>
                    <a:pt x="155" y="32"/>
                    <a:pt x="155" y="66"/>
                  </a:cubicBezTo>
                  <a:close/>
                  <a:moveTo>
                    <a:pt x="94" y="464"/>
                  </a:moveTo>
                  <a:cubicBezTo>
                    <a:pt x="94" y="460"/>
                    <a:pt x="95" y="459"/>
                    <a:pt x="98" y="459"/>
                  </a:cubicBezTo>
                  <a:lnTo>
                    <a:pt x="156" y="459"/>
                  </a:lnTo>
                  <a:lnTo>
                    <a:pt x="156" y="464"/>
                  </a:lnTo>
                  <a:cubicBezTo>
                    <a:pt x="156" y="469"/>
                    <a:pt x="132" y="483"/>
                    <a:pt x="127" y="485"/>
                  </a:cubicBezTo>
                  <a:cubicBezTo>
                    <a:pt x="123" y="482"/>
                    <a:pt x="114" y="473"/>
                    <a:pt x="107" y="473"/>
                  </a:cubicBezTo>
                  <a:lnTo>
                    <a:pt x="106" y="473"/>
                  </a:lnTo>
                  <a:cubicBezTo>
                    <a:pt x="102" y="473"/>
                    <a:pt x="97" y="479"/>
                    <a:pt x="97" y="482"/>
                  </a:cubicBezTo>
                  <a:lnTo>
                    <a:pt x="97" y="484"/>
                  </a:lnTo>
                  <a:cubicBezTo>
                    <a:pt x="97" y="488"/>
                    <a:pt x="118" y="511"/>
                    <a:pt x="123" y="511"/>
                  </a:cubicBezTo>
                  <a:lnTo>
                    <a:pt x="124" y="511"/>
                  </a:lnTo>
                  <a:cubicBezTo>
                    <a:pt x="128" y="511"/>
                    <a:pt x="152" y="492"/>
                    <a:pt x="156" y="489"/>
                  </a:cubicBezTo>
                  <a:cubicBezTo>
                    <a:pt x="156" y="497"/>
                    <a:pt x="160" y="524"/>
                    <a:pt x="152" y="524"/>
                  </a:cubicBezTo>
                  <a:lnTo>
                    <a:pt x="98" y="524"/>
                  </a:lnTo>
                  <a:cubicBezTo>
                    <a:pt x="95" y="524"/>
                    <a:pt x="94" y="523"/>
                    <a:pt x="94" y="519"/>
                  </a:cubicBezTo>
                  <a:lnTo>
                    <a:pt x="94" y="464"/>
                  </a:lnTo>
                  <a:close/>
                  <a:moveTo>
                    <a:pt x="152" y="539"/>
                  </a:moveTo>
                  <a:cubicBezTo>
                    <a:pt x="181" y="539"/>
                    <a:pt x="170" y="508"/>
                    <a:pt x="172" y="481"/>
                  </a:cubicBezTo>
                  <a:cubicBezTo>
                    <a:pt x="173" y="467"/>
                    <a:pt x="207" y="455"/>
                    <a:pt x="210" y="443"/>
                  </a:cubicBezTo>
                  <a:lnTo>
                    <a:pt x="206" y="443"/>
                  </a:lnTo>
                  <a:cubicBezTo>
                    <a:pt x="195" y="443"/>
                    <a:pt x="179" y="452"/>
                    <a:pt x="172" y="456"/>
                  </a:cubicBezTo>
                  <a:cubicBezTo>
                    <a:pt x="168" y="451"/>
                    <a:pt x="164" y="444"/>
                    <a:pt x="155" y="444"/>
                  </a:cubicBezTo>
                  <a:lnTo>
                    <a:pt x="95" y="444"/>
                  </a:lnTo>
                  <a:cubicBezTo>
                    <a:pt x="86" y="444"/>
                    <a:pt x="78" y="452"/>
                    <a:pt x="78" y="461"/>
                  </a:cubicBezTo>
                  <a:lnTo>
                    <a:pt x="78" y="522"/>
                  </a:lnTo>
                  <a:cubicBezTo>
                    <a:pt x="78" y="533"/>
                    <a:pt x="87" y="539"/>
                    <a:pt x="98" y="539"/>
                  </a:cubicBezTo>
                  <a:lnTo>
                    <a:pt x="152" y="539"/>
                  </a:lnTo>
                  <a:close/>
                  <a:moveTo>
                    <a:pt x="94" y="242"/>
                  </a:moveTo>
                  <a:cubicBezTo>
                    <a:pt x="94" y="238"/>
                    <a:pt x="95" y="237"/>
                    <a:pt x="98" y="237"/>
                  </a:cubicBezTo>
                  <a:lnTo>
                    <a:pt x="152" y="237"/>
                  </a:lnTo>
                  <a:cubicBezTo>
                    <a:pt x="155" y="237"/>
                    <a:pt x="156" y="238"/>
                    <a:pt x="156" y="242"/>
                  </a:cubicBezTo>
                  <a:cubicBezTo>
                    <a:pt x="156" y="246"/>
                    <a:pt x="130" y="263"/>
                    <a:pt x="127" y="263"/>
                  </a:cubicBezTo>
                  <a:cubicBezTo>
                    <a:pt x="124" y="263"/>
                    <a:pt x="116" y="251"/>
                    <a:pt x="107" y="251"/>
                  </a:cubicBezTo>
                  <a:cubicBezTo>
                    <a:pt x="103" y="251"/>
                    <a:pt x="97" y="256"/>
                    <a:pt x="97" y="260"/>
                  </a:cubicBezTo>
                  <a:lnTo>
                    <a:pt x="97" y="262"/>
                  </a:lnTo>
                  <a:cubicBezTo>
                    <a:pt x="97" y="268"/>
                    <a:pt x="118" y="288"/>
                    <a:pt x="123" y="291"/>
                  </a:cubicBezTo>
                  <a:lnTo>
                    <a:pt x="156" y="266"/>
                  </a:lnTo>
                  <a:lnTo>
                    <a:pt x="156" y="302"/>
                  </a:lnTo>
                  <a:lnTo>
                    <a:pt x="94" y="302"/>
                  </a:lnTo>
                  <a:lnTo>
                    <a:pt x="94" y="242"/>
                  </a:lnTo>
                  <a:close/>
                  <a:moveTo>
                    <a:pt x="170" y="234"/>
                  </a:moveTo>
                  <a:cubicBezTo>
                    <a:pt x="168" y="226"/>
                    <a:pt x="162" y="222"/>
                    <a:pt x="152" y="222"/>
                  </a:cubicBezTo>
                  <a:lnTo>
                    <a:pt x="98" y="222"/>
                  </a:lnTo>
                  <a:cubicBezTo>
                    <a:pt x="87" y="222"/>
                    <a:pt x="78" y="229"/>
                    <a:pt x="78" y="239"/>
                  </a:cubicBezTo>
                  <a:lnTo>
                    <a:pt x="78" y="300"/>
                  </a:lnTo>
                  <a:cubicBezTo>
                    <a:pt x="78" y="309"/>
                    <a:pt x="86" y="317"/>
                    <a:pt x="95" y="317"/>
                  </a:cubicBezTo>
                  <a:lnTo>
                    <a:pt x="155" y="317"/>
                  </a:lnTo>
                  <a:cubicBezTo>
                    <a:pt x="179" y="317"/>
                    <a:pt x="172" y="279"/>
                    <a:pt x="171" y="255"/>
                  </a:cubicBezTo>
                  <a:lnTo>
                    <a:pt x="210" y="222"/>
                  </a:lnTo>
                  <a:cubicBezTo>
                    <a:pt x="210" y="222"/>
                    <a:pt x="207" y="221"/>
                    <a:pt x="207" y="221"/>
                  </a:cubicBezTo>
                  <a:cubicBezTo>
                    <a:pt x="192" y="221"/>
                    <a:pt x="180" y="234"/>
                    <a:pt x="170" y="234"/>
                  </a:cubicBezTo>
                  <a:close/>
                  <a:moveTo>
                    <a:pt x="94" y="349"/>
                  </a:moveTo>
                  <a:lnTo>
                    <a:pt x="156" y="349"/>
                  </a:lnTo>
                  <a:lnTo>
                    <a:pt x="156" y="357"/>
                  </a:lnTo>
                  <a:lnTo>
                    <a:pt x="127" y="375"/>
                  </a:lnTo>
                  <a:lnTo>
                    <a:pt x="108" y="361"/>
                  </a:lnTo>
                  <a:cubicBezTo>
                    <a:pt x="103" y="364"/>
                    <a:pt x="97" y="365"/>
                    <a:pt x="97" y="372"/>
                  </a:cubicBezTo>
                  <a:cubicBezTo>
                    <a:pt x="97" y="377"/>
                    <a:pt x="118" y="401"/>
                    <a:pt x="123" y="401"/>
                  </a:cubicBezTo>
                  <a:cubicBezTo>
                    <a:pt x="130" y="401"/>
                    <a:pt x="148" y="380"/>
                    <a:pt x="156" y="378"/>
                  </a:cubicBezTo>
                  <a:lnTo>
                    <a:pt x="156" y="412"/>
                  </a:lnTo>
                  <a:lnTo>
                    <a:pt x="94" y="412"/>
                  </a:lnTo>
                  <a:lnTo>
                    <a:pt x="94" y="349"/>
                  </a:lnTo>
                  <a:close/>
                  <a:moveTo>
                    <a:pt x="171" y="345"/>
                  </a:moveTo>
                  <a:cubicBezTo>
                    <a:pt x="169" y="340"/>
                    <a:pt x="165" y="334"/>
                    <a:pt x="156" y="334"/>
                  </a:cubicBezTo>
                  <a:lnTo>
                    <a:pt x="94" y="334"/>
                  </a:lnTo>
                  <a:cubicBezTo>
                    <a:pt x="86" y="334"/>
                    <a:pt x="78" y="341"/>
                    <a:pt x="78" y="349"/>
                  </a:cubicBezTo>
                  <a:lnTo>
                    <a:pt x="78" y="412"/>
                  </a:lnTo>
                  <a:cubicBezTo>
                    <a:pt x="78" y="420"/>
                    <a:pt x="86" y="427"/>
                    <a:pt x="94" y="427"/>
                  </a:cubicBezTo>
                  <a:lnTo>
                    <a:pt x="156" y="427"/>
                  </a:lnTo>
                  <a:cubicBezTo>
                    <a:pt x="179" y="427"/>
                    <a:pt x="172" y="388"/>
                    <a:pt x="171" y="365"/>
                  </a:cubicBezTo>
                  <a:lnTo>
                    <a:pt x="210" y="333"/>
                  </a:lnTo>
                  <a:lnTo>
                    <a:pt x="205" y="330"/>
                  </a:lnTo>
                  <a:lnTo>
                    <a:pt x="171" y="345"/>
                  </a:lnTo>
                  <a:close/>
                  <a:moveTo>
                    <a:pt x="227" y="508"/>
                  </a:moveTo>
                  <a:cubicBezTo>
                    <a:pt x="227" y="512"/>
                    <a:pt x="228" y="513"/>
                    <a:pt x="232" y="513"/>
                  </a:cubicBezTo>
                  <a:lnTo>
                    <a:pt x="351" y="513"/>
                  </a:lnTo>
                  <a:cubicBezTo>
                    <a:pt x="355" y="513"/>
                    <a:pt x="356" y="512"/>
                    <a:pt x="356" y="508"/>
                  </a:cubicBezTo>
                  <a:lnTo>
                    <a:pt x="356" y="475"/>
                  </a:lnTo>
                  <a:cubicBezTo>
                    <a:pt x="356" y="471"/>
                    <a:pt x="355" y="470"/>
                    <a:pt x="351" y="470"/>
                  </a:cubicBezTo>
                  <a:lnTo>
                    <a:pt x="227" y="470"/>
                  </a:lnTo>
                  <a:lnTo>
                    <a:pt x="227" y="508"/>
                  </a:lnTo>
                  <a:close/>
                  <a:moveTo>
                    <a:pt x="227" y="401"/>
                  </a:moveTo>
                  <a:lnTo>
                    <a:pt x="356" y="401"/>
                  </a:lnTo>
                  <a:lnTo>
                    <a:pt x="356" y="360"/>
                  </a:lnTo>
                  <a:lnTo>
                    <a:pt x="227" y="360"/>
                  </a:lnTo>
                  <a:lnTo>
                    <a:pt x="227" y="401"/>
                  </a:lnTo>
                  <a:close/>
                  <a:moveTo>
                    <a:pt x="227" y="291"/>
                  </a:moveTo>
                  <a:lnTo>
                    <a:pt x="321" y="291"/>
                  </a:lnTo>
                  <a:lnTo>
                    <a:pt x="321" y="250"/>
                  </a:lnTo>
                  <a:lnTo>
                    <a:pt x="227" y="250"/>
                  </a:lnTo>
                  <a:lnTo>
                    <a:pt x="227" y="291"/>
                  </a:lnTo>
                  <a:close/>
                </a:path>
              </a:pathLst>
            </a:custGeom>
            <a:solidFill>
              <a:srgbClr val="E74127"/>
            </a:solidFill>
            <a:ln w="9525">
              <a:noFill/>
              <a:round/>
            </a:ln>
          </p:spPr>
          <p:txBody>
            <a:bodyPr lIns="51428" tIns="25713" rIns="51428" bIns="25713"/>
            <a:p>
              <a:endParaRPr lang="zh-CN" altLang="en-US" sz="100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738" y="1941"/>
              <a:ext cx="15111" cy="7519"/>
              <a:chOff x="2120" y="2719"/>
              <a:chExt cx="16389" cy="8074"/>
            </a:xfrm>
          </p:grpSpPr>
          <p:grpSp>
            <p:nvGrpSpPr>
              <p:cNvPr id="12" name="组合 11"/>
              <p:cNvGrpSpPr/>
              <p:nvPr/>
            </p:nvGrpSpPr>
            <p:grpSpPr bwMode="auto">
              <a:xfrm>
                <a:off x="2120" y="2719"/>
                <a:ext cx="16389" cy="8074"/>
                <a:chOff x="3881" y="3189"/>
                <a:chExt cx="13409" cy="6390"/>
              </a:xfrm>
            </p:grpSpPr>
            <p:sp>
              <p:nvSpPr>
                <p:cNvPr id="13" name="矩形 8"/>
                <p:cNvSpPr/>
                <p:nvPr/>
              </p:nvSpPr>
              <p:spPr>
                <a:xfrm>
                  <a:off x="3881" y="4070"/>
                  <a:ext cx="13409" cy="5509"/>
                </a:xfrm>
                <a:prstGeom prst="rect">
                  <a:avLst/>
                </a:prstGeom>
                <a:solidFill>
                  <a:srgbClr val="F2F2F2"/>
                </a:solidFill>
                <a:ln w="25400" cap="flat" cmpd="sng">
                  <a:gradFill>
                    <a:gsLst>
                      <a:gs pos="50000">
                        <a:srgbClr val="26BB91"/>
                      </a:gs>
                      <a:gs pos="1000">
                        <a:srgbClr val="449BB5"/>
                      </a:gs>
                      <a:gs pos="100000">
                        <a:srgbClr val="FFB757"/>
                      </a:gs>
                    </a:gsLst>
                    <a:lin ang="0" scaled="1"/>
                  </a:gra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91437" tIns="45718" rIns="91437" bIns="45718" anchor="ctr"/>
                <a:p>
                  <a:pPr algn="ctr">
                    <a:buFont typeface="Arial" panose="020B0604020202020204" pitchFamily="34" charset="0"/>
                    <a:buNone/>
                    <a:defRPr/>
                  </a:pPr>
                  <a:endParaRPr sz="3075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" name="矩形 9"/>
                <p:cNvSpPr>
                  <a:spLocks noChangeArrowheads="1"/>
                </p:cNvSpPr>
                <p:nvPr/>
              </p:nvSpPr>
              <p:spPr bwMode="auto">
                <a:xfrm>
                  <a:off x="7735" y="3189"/>
                  <a:ext cx="6214" cy="892"/>
                </a:xfrm>
                <a:prstGeom prst="rect">
                  <a:avLst/>
                </a:prstGeom>
                <a:solidFill>
                  <a:srgbClr val="1D4E74"/>
                </a:solidFill>
                <a:ln w="9525">
                  <a:noFill/>
                  <a:miter lim="800000"/>
                </a:ln>
              </p:spPr>
              <p:txBody>
                <a:bodyPr lIns="91437" tIns="45718" rIns="91437" bIns="45718" anchor="ctr"/>
                <a:p>
                  <a:pPr algn="ctr">
                    <a:buFont typeface="Arial" panose="020B0604020202020204" pitchFamily="34" charset="0"/>
                    <a:buNone/>
                  </a:pPr>
                  <a:r>
                    <a:rPr lang="zh-CN" altLang="en-US" sz="2100" b="1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Hiragino Sans GB W3"/>
                      <a:sym typeface="+mn-ea"/>
                    </a:rPr>
                    <a:t>流通加工的概念</a:t>
                  </a:r>
                  <a:endParaRPr lang="zh-CN" altLang="en-US" sz="21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Hiragino Sans GB W3"/>
                    <a:sym typeface="+mn-ea"/>
                  </a:endParaRPr>
                </a:p>
              </p:txBody>
            </p:sp>
          </p:grpSp>
          <p:sp>
            <p:nvSpPr>
              <p:cNvPr id="15" name="矩形 4"/>
              <p:cNvSpPr>
                <a:spLocks noChangeArrowheads="1"/>
              </p:cNvSpPr>
              <p:nvPr/>
            </p:nvSpPr>
            <p:spPr bwMode="auto">
              <a:xfrm>
                <a:off x="2415" y="4039"/>
                <a:ext cx="15910" cy="624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p>
                <a:pPr indent="457200" algn="l" fontAlgn="auto">
                  <a:lnSpc>
                    <a:spcPct val="150000"/>
                  </a:lnSpc>
                </a:pPr>
                <a:r>
                  <a:rPr sz="1500">
                    <a:solidFill>
                      <a:srgbClr val="1B2F47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当今消费方式越来越呈现出</a:t>
                </a:r>
                <a:r>
                  <a:rPr sz="15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个性化、多样化</a:t>
                </a:r>
                <a:r>
                  <a:rPr sz="1500">
                    <a:solidFill>
                      <a:srgbClr val="1B2F47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的特征，消费者对产品的需求越来越高，为了满足消费者的需求，提高产品的附加值，流通企业会对某些产品进行补充性加工，比如对</a:t>
                </a:r>
                <a:r>
                  <a:rPr sz="15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蔬菜的清洗、肉类的分割、衣服的熨烫、钢板的剪切</a:t>
                </a:r>
                <a:r>
                  <a:rPr sz="1500">
                    <a:solidFill>
                      <a:srgbClr val="1B2F47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以及其他</a:t>
                </a:r>
                <a:r>
                  <a:rPr sz="15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刷标志、贴标签</a:t>
                </a:r>
                <a:r>
                  <a:rPr sz="1500">
                    <a:solidFill>
                      <a:srgbClr val="1B2F47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等。伴随着生活节奏的加快，流通加工在促进产品销售、增加商品附加价值等方面发挥着越来越重要的作用。</a:t>
                </a:r>
                <a:endParaRPr sz="150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  <a:p>
                <a:pPr indent="457200" algn="l" fontAlgn="auto">
                  <a:lnSpc>
                    <a:spcPct val="150000"/>
                  </a:lnSpc>
                </a:pPr>
                <a:r>
                  <a:rPr sz="1500">
                    <a:solidFill>
                      <a:srgbClr val="1B2F47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在物流领域中，流通加工可以成为高附加值的活动。这种高附加值的形成，主要着眼于满足用户的需求、提高服务功能而取得的，是贯彻物流战略思想的表现，是一种</a:t>
                </a:r>
                <a:r>
                  <a:rPr sz="1500" b="1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低投入、高产出</a:t>
                </a:r>
                <a:r>
                  <a:rPr sz="1500">
                    <a:solidFill>
                      <a:srgbClr val="1B2F47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的加工形式。</a:t>
                </a:r>
                <a:endParaRPr sz="150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</p:grpSp>
      <p:sp>
        <p:nvSpPr>
          <p:cNvPr id="6147" name="矩形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一、流通加工概述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403225" y="1988820"/>
            <a:ext cx="8415564" cy="1632079"/>
            <a:chOff x="1064" y="7671"/>
            <a:chExt cx="17395" cy="2362"/>
          </a:xfrm>
        </p:grpSpPr>
        <p:sp>
          <p:nvSpPr>
            <p:cNvPr id="23" name="矩形 22"/>
            <p:cNvSpPr>
              <a:spLocks noChangeArrowheads="1"/>
            </p:cNvSpPr>
            <p:nvPr/>
          </p:nvSpPr>
          <p:spPr bwMode="auto">
            <a:xfrm>
              <a:off x="2239" y="7763"/>
              <a:ext cx="16220" cy="17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indent="457200" fontAlgn="auto">
                <a:lnSpc>
                  <a:spcPct val="150000"/>
                </a:lnSpc>
              </a:pPr>
              <a:r>
                <a:rPr lang="zh-CN" altLang="en-US" sz="160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我国国家标准《物流术语》（GB/T 18354-2006）中流通加工的定义：流通加工（distribution processing）是指根据客户的需要，在流通过程中对产品施施的简单加工作业活动（如包装、分割、计量、分拣、 刷标志、贴标签、组装等）的总称。</a:t>
              </a:r>
              <a:endParaRPr lang="zh-CN" altLang="en-US" sz="16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  <a:cs typeface="Hiragino Sans GB W3"/>
                <a:sym typeface="+mn-ea"/>
              </a:endParaRPr>
            </a:p>
          </p:txBody>
        </p:sp>
        <p:sp>
          <p:nvSpPr>
            <p:cNvPr id="27" name="圆角矩形 52"/>
            <p:cNvSpPr>
              <a:spLocks noChangeArrowheads="1"/>
            </p:cNvSpPr>
            <p:nvPr/>
          </p:nvSpPr>
          <p:spPr bwMode="auto">
            <a:xfrm>
              <a:off x="1652" y="7671"/>
              <a:ext cx="16782" cy="236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C00000"/>
              </a:solidFill>
              <a:round/>
            </a:ln>
          </p:spPr>
          <p:txBody>
            <a:bodyPr/>
            <a:p>
              <a:pPr>
                <a:buFont typeface="Arial" panose="020B0604020202020204" pitchFamily="34" charset="0"/>
                <a:buNone/>
              </a:pPr>
              <a:endParaRPr lang="zh-CN" altLang="en-US" sz="100"/>
            </a:p>
          </p:txBody>
        </p:sp>
        <p:grpSp>
          <p:nvGrpSpPr>
            <p:cNvPr id="28" name="组合 27"/>
            <p:cNvGrpSpPr/>
            <p:nvPr/>
          </p:nvGrpSpPr>
          <p:grpSpPr>
            <a:xfrm rot="0">
              <a:off x="1064" y="8322"/>
              <a:ext cx="1153" cy="1152"/>
              <a:chOff x="1377" y="8264"/>
              <a:chExt cx="1432" cy="1431"/>
            </a:xfrm>
          </p:grpSpPr>
          <p:sp>
            <p:nvSpPr>
              <p:cNvPr id="29" name="Oval 66"/>
              <p:cNvSpPr>
                <a:spLocks noChangeArrowheads="1"/>
              </p:cNvSpPr>
              <p:nvPr/>
            </p:nvSpPr>
            <p:spPr bwMode="auto">
              <a:xfrm>
                <a:off x="1377" y="8264"/>
                <a:ext cx="1432" cy="1431"/>
              </a:xfrm>
              <a:prstGeom prst="ellipse">
                <a:avLst/>
              </a:prstGeom>
              <a:solidFill>
                <a:srgbClr val="D24132"/>
              </a:solidFill>
              <a:ln w="9525">
                <a:noFill/>
                <a:round/>
              </a:ln>
            </p:spPr>
            <p:txBody>
              <a:bodyPr anchor="ctr"/>
              <a:p>
                <a:pPr algn="ctr" defTabSz="1029970"/>
                <a:endParaRPr lang="en-US" altLang="zh-CN" sz="1800">
                  <a:solidFill>
                    <a:srgbClr val="C6780E"/>
                  </a:solidFill>
                  <a:latin typeface="FontAwesome"/>
                  <a:ea typeface="FontAwesome"/>
                  <a:cs typeface="FontAwesome"/>
                </a:endParaRPr>
              </a:p>
            </p:txBody>
          </p:sp>
          <p:sp>
            <p:nvSpPr>
              <p:cNvPr id="31" name="燕尾形 53"/>
              <p:cNvSpPr>
                <a:spLocks noChangeArrowheads="1"/>
              </p:cNvSpPr>
              <p:nvPr/>
            </p:nvSpPr>
            <p:spPr bwMode="auto">
              <a:xfrm>
                <a:off x="1699" y="8676"/>
                <a:ext cx="845" cy="502"/>
              </a:xfrm>
              <a:prstGeom prst="chevron">
                <a:avLst>
                  <a:gd name="adj" fmla="val 50065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p>
                <a:pPr>
                  <a:buFont typeface="Arial" panose="020B0604020202020204" pitchFamily="34" charset="0"/>
                  <a:buNone/>
                </a:pPr>
                <a:endParaRPr lang="zh-CN" altLang="en-US" sz="100"/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1562100" y="3916680"/>
            <a:ext cx="6055360" cy="2222500"/>
            <a:chOff x="3513" y="4679"/>
            <a:chExt cx="12593" cy="3876"/>
          </a:xfrm>
        </p:grpSpPr>
        <p:pic>
          <p:nvPicPr>
            <p:cNvPr id="2" name="图片 130" descr="水果分拣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13" y="4679"/>
              <a:ext cx="5865" cy="383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" name="图片 131" descr="食品加工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00" y="4679"/>
              <a:ext cx="5806" cy="387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" name="文本框 8"/>
          <p:cNvSpPr txBox="1"/>
          <p:nvPr/>
        </p:nvSpPr>
        <p:spPr>
          <a:xfrm>
            <a:off x="3707606" y="6165691"/>
            <a:ext cx="2212181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图</a:t>
            </a:r>
            <a:r>
              <a:rPr lang="en-US"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1    </a:t>
            </a:r>
            <a:r>
              <a:rPr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农产品拣选</a:t>
            </a:r>
            <a:endParaRPr sz="14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47" name="矩形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一、流通加工概述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0755" y="1228725"/>
            <a:ext cx="45243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1.1  </a:t>
            </a:r>
            <a:r>
              <a:rPr lang="zh-CN" altLang="en-US" sz="2800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流通加工概念</a:t>
            </a:r>
            <a:endParaRPr lang="zh-CN" altLang="en-US" sz="28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225523" y="5779294"/>
            <a:ext cx="8661303" cy="0"/>
          </a:xfrm>
          <a:prstGeom prst="line">
            <a:avLst/>
          </a:prstGeom>
          <a:ln w="38100">
            <a:solidFill>
              <a:srgbClr val="1B2F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731645" y="4742498"/>
            <a:ext cx="5815013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en-US"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图</a:t>
            </a:r>
            <a:r>
              <a:rPr lang="en-US"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2    </a:t>
            </a:r>
            <a:r>
              <a:rPr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 板材加工                                                     图</a:t>
            </a:r>
            <a:r>
              <a:rPr lang="en-US"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3    </a:t>
            </a:r>
            <a:r>
              <a:rPr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</a:rPr>
              <a:t>玻璃加工</a:t>
            </a:r>
            <a:endParaRPr sz="1400">
              <a:solidFill>
                <a:srgbClr val="1B2F4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07415" y="1427480"/>
            <a:ext cx="7416800" cy="2962910"/>
            <a:chOff x="2059" y="3062"/>
            <a:chExt cx="15420" cy="4192"/>
          </a:xfrm>
        </p:grpSpPr>
        <p:pic>
          <p:nvPicPr>
            <p:cNvPr id="2" name="图片 -2147482465" descr="板材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59" y="3062"/>
              <a:ext cx="6633" cy="417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" name="图片 133" descr="玻璃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71" y="3062"/>
              <a:ext cx="8209" cy="419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418194" y="1741646"/>
            <a:ext cx="8290037" cy="1124903"/>
            <a:chOff x="1064" y="7671"/>
            <a:chExt cx="17407" cy="2362"/>
          </a:xfrm>
        </p:grpSpPr>
        <p:sp>
          <p:nvSpPr>
            <p:cNvPr id="23" name="矩形 22"/>
            <p:cNvSpPr>
              <a:spLocks noChangeArrowheads="1"/>
            </p:cNvSpPr>
            <p:nvPr/>
          </p:nvSpPr>
          <p:spPr bwMode="auto">
            <a:xfrm>
              <a:off x="2251" y="7761"/>
              <a:ext cx="16220" cy="22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indent="457200" fontAlgn="auto">
                <a:lnSpc>
                  <a:spcPct val="150000"/>
                </a:lnSpc>
              </a:pPr>
              <a:r>
                <a:rPr lang="zh-CN" altLang="en-US" sz="1400">
                  <a:solidFill>
                    <a:srgbClr val="1B2F4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流通加工是在流通领域从事的简单生产活动，具有生产制造活动的性质。它和一般的生产型加工在加工方法、加工组织、生产管理方面并无显著区别，但在加工对象、加工程度方面差别较大，其主要差别表现在六个方面，如表所示。</a:t>
              </a:r>
              <a:endParaRPr lang="zh-CN" altLang="en-US" sz="1400">
                <a:solidFill>
                  <a:srgbClr val="1B2F4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7" name="圆角矩形 52"/>
            <p:cNvSpPr>
              <a:spLocks noChangeArrowheads="1"/>
            </p:cNvSpPr>
            <p:nvPr/>
          </p:nvSpPr>
          <p:spPr bwMode="auto">
            <a:xfrm>
              <a:off x="1652" y="7671"/>
              <a:ext cx="16782" cy="236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C00000"/>
              </a:solidFill>
              <a:round/>
            </a:ln>
          </p:spPr>
          <p:txBody>
            <a:bodyPr/>
            <a:p>
              <a:pPr>
                <a:buFont typeface="Arial" panose="020B0604020202020204" pitchFamily="34" charset="0"/>
                <a:buNone/>
              </a:pPr>
              <a:endParaRPr lang="zh-CN" altLang="en-US" sz="100"/>
            </a:p>
          </p:txBody>
        </p:sp>
        <p:grpSp>
          <p:nvGrpSpPr>
            <p:cNvPr id="28" name="组合 27"/>
            <p:cNvGrpSpPr/>
            <p:nvPr/>
          </p:nvGrpSpPr>
          <p:grpSpPr>
            <a:xfrm rot="0">
              <a:off x="1064" y="8322"/>
              <a:ext cx="1153" cy="1152"/>
              <a:chOff x="1377" y="8264"/>
              <a:chExt cx="1432" cy="1431"/>
            </a:xfrm>
          </p:grpSpPr>
          <p:sp>
            <p:nvSpPr>
              <p:cNvPr id="29" name="Oval 66"/>
              <p:cNvSpPr>
                <a:spLocks noChangeArrowheads="1"/>
              </p:cNvSpPr>
              <p:nvPr/>
            </p:nvSpPr>
            <p:spPr bwMode="auto">
              <a:xfrm>
                <a:off x="1377" y="8264"/>
                <a:ext cx="1432" cy="1431"/>
              </a:xfrm>
              <a:prstGeom prst="ellipse">
                <a:avLst/>
              </a:prstGeom>
              <a:solidFill>
                <a:srgbClr val="D24132"/>
              </a:solidFill>
              <a:ln w="9525">
                <a:noFill/>
                <a:round/>
              </a:ln>
            </p:spPr>
            <p:txBody>
              <a:bodyPr anchor="ctr"/>
              <a:p>
                <a:pPr algn="ctr" defTabSz="1029970"/>
                <a:endParaRPr lang="en-US" altLang="zh-CN" sz="1800">
                  <a:solidFill>
                    <a:srgbClr val="C6780E"/>
                  </a:solidFill>
                  <a:latin typeface="FontAwesome"/>
                  <a:ea typeface="FontAwesome"/>
                  <a:cs typeface="FontAwesome"/>
                </a:endParaRPr>
              </a:p>
            </p:txBody>
          </p:sp>
          <p:sp>
            <p:nvSpPr>
              <p:cNvPr id="31" name="燕尾形 53"/>
              <p:cNvSpPr>
                <a:spLocks noChangeArrowheads="1"/>
              </p:cNvSpPr>
              <p:nvPr/>
            </p:nvSpPr>
            <p:spPr bwMode="auto">
              <a:xfrm>
                <a:off x="1699" y="8676"/>
                <a:ext cx="845" cy="502"/>
              </a:xfrm>
              <a:prstGeom prst="chevron">
                <a:avLst>
                  <a:gd name="adj" fmla="val 50065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p>
                <a:pPr>
                  <a:buFont typeface="Arial" panose="020B0604020202020204" pitchFamily="34" charset="0"/>
                  <a:buNone/>
                </a:pPr>
                <a:endParaRPr lang="zh-CN" altLang="en-US" sz="100"/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3275965" y="3141186"/>
            <a:ext cx="3133249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sz="1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表 </a:t>
            </a:r>
            <a:r>
              <a:rPr lang="en-US" sz="1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sz="1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流通加工和生产加工的区别</a:t>
            </a:r>
            <a:endParaRPr sz="1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456690" y="3611245"/>
          <a:ext cx="6304280" cy="30486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53135"/>
                <a:gridCol w="2736215"/>
                <a:gridCol w="2614930"/>
              </a:tblGrid>
              <a:tr h="423545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指标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生产加工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流通加工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t"/>
                </a:tc>
              </a:tr>
              <a:tr h="422910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加工对象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原材料、零配件、半成品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进入流通过程的商品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34975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所处环节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生产过程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流通过程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34340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加工程度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复杂的、完成大部分加工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简单的、辅助性、补充加工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23545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价值贡献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创造价值和使用价值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完善其使用价值并提高价值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35610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加工单位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生产企业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流通企业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  <a:tr h="473710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加工目的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交换、消费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350" u="none">
                          <a:latin typeface="微软雅黑" panose="020B0503020204020204" charset="-122"/>
                          <a:ea typeface="微软雅黑" panose="020B0503020204020204" charset="-122"/>
                        </a:rPr>
                        <a:t>服务消费、流通</a:t>
                      </a:r>
                      <a:endParaRPr lang="zh-CN" altLang="en-US" sz="1350" u="none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vert="horz" anchor="ctr"/>
                </a:tc>
              </a:tr>
            </a:tbl>
          </a:graphicData>
        </a:graphic>
      </p:graphicFrame>
      <p:sp>
        <p:nvSpPr>
          <p:cNvPr id="7171" name="矩形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一、流通加工概述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72" name="矩形 3"/>
          <p:cNvSpPr>
            <a:spLocks noGrp="1"/>
          </p:cNvSpPr>
          <p:nvPr>
            <p:ph idx="1"/>
          </p:nvPr>
        </p:nvSpPr>
        <p:spPr>
          <a:xfrm>
            <a:off x="611188" y="1125220"/>
            <a:ext cx="7661275" cy="8001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dirty="0">
                <a:ea typeface="宋体" panose="02010600030101010101" pitchFamily="2" charset="-122"/>
              </a:rPr>
              <a:t>1.2  </a:t>
            </a:r>
            <a:r>
              <a:rPr lang="zh-CN" altLang="en-US" dirty="0">
                <a:ea typeface="宋体" panose="02010600030101010101" pitchFamily="2" charset="-122"/>
              </a:rPr>
              <a:t>流通加工和生产加工的区别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e4c9f05f-94b1-40db-bb71-719283cfc816}"/>
</p:tagLst>
</file>

<file path=ppt/tags/tag2.xml><?xml version="1.0" encoding="utf-8"?>
<p:tagLst xmlns:p="http://schemas.openxmlformats.org/presentationml/2006/main">
  <p:tag name="KSO_WM_UNIT_TABLE_BEAUTIFY" val="smartTable{33cbc02d-bd29-40d4-91dd-856dc1161c28}"/>
</p:tagLst>
</file>

<file path=ppt/tags/tag3.xml><?xml version="1.0" encoding="utf-8"?>
<p:tagLst xmlns:p="http://schemas.openxmlformats.org/presentationml/2006/main">
  <p:tag name="KSO_WM_UNIT_PLACING_PICTURE_USER_VIEWPORT" val="{&quot;height&quot;:7128,&quot;width&quot;:12750}"/>
</p:tagLst>
</file>

<file path=ppt/tags/tag4.xml><?xml version="1.0" encoding="utf-8"?>
<p:tagLst xmlns:p="http://schemas.openxmlformats.org/presentationml/2006/main">
  <p:tag name="KSO_WM_UNIT_TABLE_BEAUTIFY" val="smartTable{661c0798-ab97-4a6c-9ca2-fd3cac706bda}"/>
</p:tagLst>
</file>

<file path=ppt/tags/tag5.xml><?xml version="1.0" encoding="utf-8"?>
<p:tagLst xmlns:p="http://schemas.openxmlformats.org/presentationml/2006/main">
  <p:tag name="KSO_WM_UNIT_TABLE_BEAUTIFY" val="smartTable{6662cc13-4947-44a0-bab5-7d49c1f480c2}"/>
</p:tagLst>
</file>

<file path=ppt/theme/theme1.xml><?xml version="1.0" encoding="utf-8"?>
<a:theme xmlns:a="http://schemas.openxmlformats.org/drawingml/2006/main" name="579TGp_makeup_light">
  <a:themeElements>
    <a:clrScheme name="Office 主题​​ 3">
      <a:dk1>
        <a:srgbClr val="000000"/>
      </a:dk1>
      <a:lt1>
        <a:srgbClr val="FFFFFF"/>
      </a:lt1>
      <a:dk2>
        <a:srgbClr val="5C1767"/>
      </a:dk2>
      <a:lt2>
        <a:srgbClr val="808080"/>
      </a:lt2>
      <a:accent1>
        <a:srgbClr val="D87AA5"/>
      </a:accent1>
      <a:accent2>
        <a:srgbClr val="AC8CD0"/>
      </a:accent2>
      <a:accent3>
        <a:srgbClr val="FFFFFF"/>
      </a:accent3>
      <a:accent4>
        <a:srgbClr val="000000"/>
      </a:accent4>
      <a:accent5>
        <a:srgbClr val="E9BECF"/>
      </a:accent5>
      <a:accent6>
        <a:srgbClr val="9B7EBC"/>
      </a:accent6>
      <a:hlink>
        <a:srgbClr val="DA7F70"/>
      </a:hlink>
      <a:folHlink>
        <a:srgbClr val="85A3D5"/>
      </a:folHlink>
    </a:clrScheme>
    <a:fontScheme name="Office 主题​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6699"/>
        </a:dk2>
        <a:lt2>
          <a:srgbClr val="808080"/>
        </a:lt2>
        <a:accent1>
          <a:srgbClr val="78ABDA"/>
        </a:accent1>
        <a:accent2>
          <a:srgbClr val="8BD1C4"/>
        </a:accent2>
        <a:accent3>
          <a:srgbClr val="FFFFFF"/>
        </a:accent3>
        <a:accent4>
          <a:srgbClr val="000000"/>
        </a:accent4>
        <a:accent5>
          <a:srgbClr val="BED2EA"/>
        </a:accent5>
        <a:accent6>
          <a:srgbClr val="7DBDB1"/>
        </a:accent6>
        <a:hlink>
          <a:srgbClr val="89D278"/>
        </a:hlink>
        <a:folHlink>
          <a:srgbClr val="CEC0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5C1767"/>
        </a:dk2>
        <a:lt2>
          <a:srgbClr val="808080"/>
        </a:lt2>
        <a:accent1>
          <a:srgbClr val="D87AA5"/>
        </a:accent1>
        <a:accent2>
          <a:srgbClr val="AC8CD0"/>
        </a:accent2>
        <a:accent3>
          <a:srgbClr val="FFFFFF"/>
        </a:accent3>
        <a:accent4>
          <a:srgbClr val="000000"/>
        </a:accent4>
        <a:accent5>
          <a:srgbClr val="E9BECF"/>
        </a:accent5>
        <a:accent6>
          <a:srgbClr val="9B7EBC"/>
        </a:accent6>
        <a:hlink>
          <a:srgbClr val="DA7F70"/>
        </a:hlink>
        <a:folHlink>
          <a:srgbClr val="85A3D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579TGp_makeup_light">
  <a:themeElements>
    <a:clrScheme name="Office 主题​​ 3">
      <a:dk1>
        <a:srgbClr val="000000"/>
      </a:dk1>
      <a:lt1>
        <a:srgbClr val="FFFFFF"/>
      </a:lt1>
      <a:dk2>
        <a:srgbClr val="5C1767"/>
      </a:dk2>
      <a:lt2>
        <a:srgbClr val="808080"/>
      </a:lt2>
      <a:accent1>
        <a:srgbClr val="D87AA5"/>
      </a:accent1>
      <a:accent2>
        <a:srgbClr val="AC8CD0"/>
      </a:accent2>
      <a:accent3>
        <a:srgbClr val="FFFFFF"/>
      </a:accent3>
      <a:accent4>
        <a:srgbClr val="000000"/>
      </a:accent4>
      <a:accent5>
        <a:srgbClr val="E9BECF"/>
      </a:accent5>
      <a:accent6>
        <a:srgbClr val="9B7EBC"/>
      </a:accent6>
      <a:hlink>
        <a:srgbClr val="DA7F70"/>
      </a:hlink>
      <a:folHlink>
        <a:srgbClr val="85A3D5"/>
      </a:folHlink>
    </a:clrScheme>
    <a:fontScheme name="Office 主题​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6699"/>
        </a:dk2>
        <a:lt2>
          <a:srgbClr val="808080"/>
        </a:lt2>
        <a:accent1>
          <a:srgbClr val="78ABDA"/>
        </a:accent1>
        <a:accent2>
          <a:srgbClr val="8BD1C4"/>
        </a:accent2>
        <a:accent3>
          <a:srgbClr val="FFFFFF"/>
        </a:accent3>
        <a:accent4>
          <a:srgbClr val="000000"/>
        </a:accent4>
        <a:accent5>
          <a:srgbClr val="BED2EA"/>
        </a:accent5>
        <a:accent6>
          <a:srgbClr val="7DBDB1"/>
        </a:accent6>
        <a:hlink>
          <a:srgbClr val="89D278"/>
        </a:hlink>
        <a:folHlink>
          <a:srgbClr val="CEC0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5C1767"/>
        </a:dk2>
        <a:lt2>
          <a:srgbClr val="808080"/>
        </a:lt2>
        <a:accent1>
          <a:srgbClr val="D87AA5"/>
        </a:accent1>
        <a:accent2>
          <a:srgbClr val="AC8CD0"/>
        </a:accent2>
        <a:accent3>
          <a:srgbClr val="FFFFFF"/>
        </a:accent3>
        <a:accent4>
          <a:srgbClr val="000000"/>
        </a:accent4>
        <a:accent5>
          <a:srgbClr val="E9BECF"/>
        </a:accent5>
        <a:accent6>
          <a:srgbClr val="9B7EBC"/>
        </a:accent6>
        <a:hlink>
          <a:srgbClr val="DA7F70"/>
        </a:hlink>
        <a:folHlink>
          <a:srgbClr val="85A3D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579TGp_makeup_light</Template>
  <TotalTime>0</TotalTime>
  <Words>5203</Words>
  <Application>WPS 演示</Application>
  <PresentationFormat>全屏显示(4:3)</PresentationFormat>
  <Paragraphs>404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57" baseType="lpstr">
      <vt:lpstr>Arial</vt:lpstr>
      <vt:lpstr>宋体</vt:lpstr>
      <vt:lpstr>Wingdings</vt:lpstr>
      <vt:lpstr>Arial Black</vt:lpstr>
      <vt:lpstr>方正黑体简体</vt:lpstr>
      <vt:lpstr>微软雅黑</vt:lpstr>
      <vt:lpstr>方正水柱简体</vt:lpstr>
      <vt:lpstr>隶书</vt:lpstr>
      <vt:lpstr>方正粗倩简体</vt:lpstr>
      <vt:lpstr>仿宋</vt:lpstr>
      <vt:lpstr>Wingdings 2</vt:lpstr>
      <vt:lpstr>Wingdings</vt:lpstr>
      <vt:lpstr>楷体_GB2312</vt:lpstr>
      <vt:lpstr>新宋体</vt:lpstr>
      <vt:lpstr>Times New Roman</vt:lpstr>
      <vt:lpstr>黑体</vt:lpstr>
      <vt:lpstr>Gulim</vt:lpstr>
      <vt:lpstr>方正书宋</vt:lpstr>
      <vt:lpstr>Wingdings 2</vt:lpstr>
      <vt:lpstr>方正书宋</vt:lpstr>
      <vt:lpstr>Arial Unicode MS</vt:lpstr>
      <vt:lpstr>Hiragino Sans GB W3</vt:lpstr>
      <vt:lpstr>Segoe Print</vt:lpstr>
      <vt:lpstr>微软雅黑</vt:lpstr>
      <vt:lpstr>FontAwesome</vt:lpstr>
      <vt:lpstr>楷体</vt:lpstr>
      <vt:lpstr>Calibri</vt:lpstr>
      <vt:lpstr>579TGp_makeup_light</vt:lpstr>
      <vt:lpstr>1_579TGp_makeup_light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一、流通加工概述</vt:lpstr>
      <vt:lpstr>一、流通加工概述</vt:lpstr>
      <vt:lpstr>PowerPoint 演示文稿</vt:lpstr>
      <vt:lpstr>一、流通加工概述</vt:lpstr>
      <vt:lpstr>PowerPoint 演示文稿</vt:lpstr>
      <vt:lpstr>一、流通加工概述</vt:lpstr>
      <vt:lpstr>一、流通加工概述</vt:lpstr>
      <vt:lpstr>一、流通加工概述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三、流通加工合理化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olive</dc:creator>
  <cp:lastModifiedBy>WPS_1601625698</cp:lastModifiedBy>
  <cp:revision>49</cp:revision>
  <dcterms:created xsi:type="dcterms:W3CDTF">2010-01-25T02:30:04Z</dcterms:created>
  <dcterms:modified xsi:type="dcterms:W3CDTF">2021-04-14T01:41:54Z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57198EC76B594750A6969919A6CCB0CE</vt:lpwstr>
  </property>
  <property fmtid="{D5CDD505-2E9C-101B-9397-08002B2CF9AE}" pid="3" name="KSOProductBuildVer">
    <vt:lpwstr>2052-11.1.0.10356</vt:lpwstr>
  </property>
</Properties>
</file>